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9" r:id="rId5"/>
    <p:sldId id="264" r:id="rId6"/>
    <p:sldId id="265" r:id="rId7"/>
    <p:sldId id="270" r:id="rId8"/>
    <p:sldId id="271" r:id="rId9"/>
    <p:sldId id="272" r:id="rId10"/>
    <p:sldId id="303" r:id="rId11"/>
    <p:sldId id="302" r:id="rId12"/>
    <p:sldId id="304" r:id="rId13"/>
    <p:sldId id="327" r:id="rId14"/>
    <p:sldId id="283" r:id="rId15"/>
    <p:sldId id="288" r:id="rId16"/>
    <p:sldId id="295" r:id="rId17"/>
    <p:sldId id="297" r:id="rId18"/>
    <p:sldId id="305" r:id="rId19"/>
    <p:sldId id="290" r:id="rId20"/>
    <p:sldId id="306" r:id="rId21"/>
    <p:sldId id="307" r:id="rId22"/>
    <p:sldId id="309" r:id="rId23"/>
    <p:sldId id="308" r:id="rId24"/>
    <p:sldId id="310" r:id="rId25"/>
    <p:sldId id="311" r:id="rId26"/>
    <p:sldId id="286" r:id="rId27"/>
    <p:sldId id="315" r:id="rId28"/>
    <p:sldId id="312" r:id="rId29"/>
    <p:sldId id="313" r:id="rId30"/>
    <p:sldId id="316" r:id="rId31"/>
    <p:sldId id="318" r:id="rId32"/>
    <p:sldId id="319" r:id="rId33"/>
    <p:sldId id="320" r:id="rId34"/>
    <p:sldId id="321" r:id="rId35"/>
    <p:sldId id="317" r:id="rId36"/>
    <p:sldId id="322" r:id="rId37"/>
    <p:sldId id="323" r:id="rId38"/>
    <p:sldId id="324" r:id="rId39"/>
    <p:sldId id="326" r:id="rId40"/>
    <p:sldId id="261" r:id="rId4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A8B85-45D1-4367-BF55-0185552DC6A3}" v="3" dt="2022-11-16T15:32:36.425"/>
    <p1510:client id="{8980D81E-FE55-427B-8735-A468B8C4EFB4}" v="857" dt="2022-11-11T16:39:30.088"/>
    <p1510:client id="{99DF14EE-F2D7-4D2C-965F-D5B433157833}" v="722" dt="2022-11-13T17:17:54.808"/>
    <p1510:client id="{9B77D24F-6580-4466-91B6-EB8B65779590}" v="1092" dt="2022-11-06T13:39:23.259"/>
    <p1510:client id="{CFFBCACF-EE1B-4700-BABE-A9B80560A532}" v="35" dt="2022-11-06T13:01:07.871"/>
    <p1510:client id="{E5DBAAF7-CB27-4494-BF4B-CD1E43FEC4FB}" v="4105" dt="2022-11-14T19:54:55.963"/>
    <p1510:client id="{F8FC2F31-E609-42DF-A3BA-FDFCCED4CFFC}" v="10311" dt="2022-11-16T15:13:26.650"/>
    <p1510:client id="{FB67EF00-A9FD-4FD0-AC48-0E8CE7681020}" v="546" dt="2022-11-13T11:21:40.789"/>
    <p1510:client id="{FBFFE54F-8CC0-4B4C-BDEB-A50F9B6A37FD}" v="2383" dt="2022-11-08T00:32:00.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14:19:45.359"/>
    </inkml:context>
    <inkml:brush xml:id="br0">
      <inkml:brushProperty name="width" value="0.1" units="cm"/>
      <inkml:brushProperty name="height" value="0.1" units="cm"/>
    </inkml:brush>
  </inkml:definitions>
  <inkml:trace contextRef="#ctx0" brushRef="#br0">18918 12621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16.11.2022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44099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16.11.2022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7874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16.11.2022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0485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16.11.2022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4431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16.11.2022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968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2072480-10DA-4FB4-BEAE-2A1DEA90F248}" type="datetimeFigureOut">
              <a:rPr lang="tr-TR" smtClean="0"/>
              <a:t>16.11.2022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279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2072480-10DA-4FB4-BEAE-2A1DEA90F248}" type="datetimeFigureOut">
              <a:rPr lang="tr-TR" smtClean="0"/>
              <a:t>16.11.2022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67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2072480-10DA-4FB4-BEAE-2A1DEA90F248}" type="datetimeFigureOut">
              <a:rPr lang="tr-TR" smtClean="0"/>
              <a:t>16.11.2022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6148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2072480-10DA-4FB4-BEAE-2A1DEA90F248}" type="datetimeFigureOut">
              <a:rPr lang="tr-TR" smtClean="0"/>
              <a:t>16.11.2022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419981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16.11.2022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091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16.11.2022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1817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72480-10DA-4FB4-BEAE-2A1DEA90F248}" type="datetimeFigureOut">
              <a:rPr lang="tr-TR" smtClean="0"/>
              <a:t>16.11.2022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37124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p:cNvSpPr>
            <a:spLocks noGrp="1"/>
          </p:cNvSpPr>
          <p:nvPr>
            <p:ph type="subTitle" idx="1"/>
          </p:nvPr>
        </p:nvSpPr>
        <p:spPr/>
        <p:txBody>
          <a:bodyPr vert="horz" lIns="91440" tIns="45720" rIns="91440" bIns="45720" rtlCol="0" anchor="t">
            <a:normAutofit/>
          </a:bodyPr>
          <a:lstStyle/>
          <a:p>
            <a:r>
              <a:rPr lang="tr-TR" dirty="0">
                <a:cs typeface="Calibri"/>
              </a:rPr>
              <a:t>Berkehan Gökdemir</a:t>
            </a:r>
          </a:p>
          <a:p>
            <a:r>
              <a:rPr lang="tr-TR" dirty="0">
                <a:cs typeface="Calibri"/>
              </a:rPr>
              <a:t>TM Product Management – techcareer.net</a:t>
            </a:r>
          </a:p>
        </p:txBody>
      </p:sp>
      <p:pic>
        <p:nvPicPr>
          <p:cNvPr id="4" name="Resim 4" descr="metin, küçük resim içeren bir resim&#10;&#10;Açıklama otomatik olarak oluşturuldu">
            <a:extLst>
              <a:ext uri="{FF2B5EF4-FFF2-40B4-BE49-F238E27FC236}">
                <a16:creationId xmlns:a16="http://schemas.microsoft.com/office/drawing/2014/main" id="{6B807766-BA50-37AB-7BA0-B23C8C9C7095}"/>
              </a:ext>
            </a:extLst>
          </p:cNvPr>
          <p:cNvPicPr>
            <a:picLocks noChangeAspect="1"/>
          </p:cNvPicPr>
          <p:nvPr/>
        </p:nvPicPr>
        <p:blipFill>
          <a:blip r:embed="rId2"/>
          <a:stretch>
            <a:fillRect/>
          </a:stretch>
        </p:blipFill>
        <p:spPr>
          <a:xfrm>
            <a:off x="3538888" y="2013146"/>
            <a:ext cx="5116642" cy="1206565"/>
          </a:xfrm>
          <a:prstGeom prst="rect">
            <a:avLst/>
          </a:prstGeom>
        </p:spPr>
      </p:pic>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7B3381-740F-D0E3-37DC-1F1933C73931}"/>
              </a:ext>
            </a:extLst>
          </p:cNvPr>
          <p:cNvSpPr>
            <a:spLocks noGrp="1"/>
          </p:cNvSpPr>
          <p:nvPr>
            <p:ph type="title"/>
          </p:nvPr>
        </p:nvSpPr>
        <p:spPr>
          <a:xfrm>
            <a:off x="838200" y="2513715"/>
            <a:ext cx="10515600" cy="1325563"/>
          </a:xfrm>
        </p:spPr>
        <p:txBody>
          <a:bodyPr/>
          <a:lstStyle/>
          <a:p>
            <a:pPr algn="ctr"/>
            <a:r>
              <a:rPr lang="tr-TR" dirty="0">
                <a:cs typeface="Calibri Light"/>
              </a:rPr>
              <a:t>NICHE Logo ve Tipoloji</a:t>
            </a:r>
          </a:p>
        </p:txBody>
      </p:sp>
      <p:sp>
        <p:nvSpPr>
          <p:cNvPr id="3" name="İçerik Yer Tutucusu 2">
            <a:extLst>
              <a:ext uri="{FF2B5EF4-FFF2-40B4-BE49-F238E27FC236}">
                <a16:creationId xmlns:a16="http://schemas.microsoft.com/office/drawing/2014/main" id="{9A94A5DA-59E2-CF90-52B8-ACDBCA5088FC}"/>
              </a:ext>
            </a:extLst>
          </p:cNvPr>
          <p:cNvSpPr>
            <a:spLocks noGrp="1"/>
          </p:cNvSpPr>
          <p:nvPr>
            <p:ph idx="1"/>
          </p:nvPr>
        </p:nvSpPr>
        <p:spPr>
          <a:xfrm>
            <a:off x="1287905" y="3699394"/>
            <a:ext cx="9603699" cy="2589994"/>
          </a:xfrm>
        </p:spPr>
        <p:txBody>
          <a:bodyPr vert="horz" lIns="91440" tIns="45720" rIns="91440" bIns="45720" rtlCol="0" anchor="t">
            <a:normAutofit/>
          </a:bodyPr>
          <a:lstStyle/>
          <a:p>
            <a:pPr marL="457200" indent="-457200"/>
            <a:r>
              <a:rPr lang="tr-TR" sz="2000" dirty="0">
                <a:cs typeface="Calibri"/>
              </a:rPr>
              <a:t>Özellikle ana renklerin farklı tonları kullanıldı. Burada, ana renkler piyasadaki standart ürünleri simgelerken, ana renklerin daha açık veya daha koyu tonları ise alternatif ürünleri simgelemektedir. Firmanın adı gibi NICHE ürünler bulunduğu müşteriye aktarılmaya çalışıldı.</a:t>
            </a:r>
          </a:p>
          <a:p>
            <a:pPr marL="457200" indent="-457200"/>
            <a:r>
              <a:rPr lang="tr-TR" sz="2000" dirty="0">
                <a:cs typeface="Calibri"/>
              </a:rPr>
              <a:t>Farklı metin türleri kullanıldı. Bunun sebebi; ürün çeşitliliğini ve farklılığını gösterme adına yapıldı.</a:t>
            </a:r>
          </a:p>
          <a:p>
            <a:pPr marL="457200" indent="-457200"/>
            <a:r>
              <a:rPr lang="tr-TR" sz="2000" dirty="0">
                <a:cs typeface="Calibri"/>
              </a:rPr>
              <a:t>Dinamik, eğlenceli ve farklı bir logo ile müşterilerin aklında kalmaya çalışmak hedeflendi.</a:t>
            </a:r>
          </a:p>
        </p:txBody>
      </p:sp>
      <p:pic>
        <p:nvPicPr>
          <p:cNvPr id="4" name="Resim 4" descr="metin, küçük resim içeren bir resim&#10;&#10;Açıklama otomatik olarak oluşturuldu">
            <a:extLst>
              <a:ext uri="{FF2B5EF4-FFF2-40B4-BE49-F238E27FC236}">
                <a16:creationId xmlns:a16="http://schemas.microsoft.com/office/drawing/2014/main" id="{EB77E72C-2040-5C41-2C61-6FBD3DD7DADC}"/>
              </a:ext>
            </a:extLst>
          </p:cNvPr>
          <p:cNvPicPr>
            <a:picLocks noChangeAspect="1"/>
          </p:cNvPicPr>
          <p:nvPr/>
        </p:nvPicPr>
        <p:blipFill>
          <a:blip r:embed="rId2"/>
          <a:stretch>
            <a:fillRect/>
          </a:stretch>
        </p:blipFill>
        <p:spPr>
          <a:xfrm>
            <a:off x="2971517" y="998892"/>
            <a:ext cx="6003560" cy="1418925"/>
          </a:xfrm>
          <a:prstGeom prst="rect">
            <a:avLst/>
          </a:prstGeom>
        </p:spPr>
      </p:pic>
      <p:pic>
        <p:nvPicPr>
          <p:cNvPr id="6" name="Resim 5" descr="metin, küçük resim içeren bir resim&#10;&#10;Açıklama otomatik olarak oluşturuldu">
            <a:extLst>
              <a:ext uri="{FF2B5EF4-FFF2-40B4-BE49-F238E27FC236}">
                <a16:creationId xmlns:a16="http://schemas.microsoft.com/office/drawing/2014/main" id="{8C5254C9-4DCA-37CC-A3B7-8A06245CEDFA}"/>
              </a:ext>
            </a:extLst>
          </p:cNvPr>
          <p:cNvPicPr>
            <a:picLocks noChangeAspect="1"/>
          </p:cNvPicPr>
          <p:nvPr/>
        </p:nvPicPr>
        <p:blipFill>
          <a:blip r:embed="rId2"/>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1309826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A92AC7-CA73-ADE9-BF13-32114C714BCB}"/>
              </a:ext>
            </a:extLst>
          </p:cNvPr>
          <p:cNvSpPr>
            <a:spLocks noGrp="1"/>
          </p:cNvSpPr>
          <p:nvPr>
            <p:ph type="title"/>
          </p:nvPr>
        </p:nvSpPr>
        <p:spPr/>
        <p:txBody>
          <a:bodyPr/>
          <a:lstStyle/>
          <a:p>
            <a:r>
              <a:rPr lang="tr-TR" dirty="0">
                <a:cs typeface="Calibri Light"/>
              </a:rPr>
              <a:t>Tekeri yeniden icat etmeye gerek yok!</a:t>
            </a:r>
            <a:endParaRPr lang="tr-TR" dirty="0"/>
          </a:p>
        </p:txBody>
      </p:sp>
      <p:sp>
        <p:nvSpPr>
          <p:cNvPr id="3" name="İçerik Yer Tutucusu 2">
            <a:extLst>
              <a:ext uri="{FF2B5EF4-FFF2-40B4-BE49-F238E27FC236}">
                <a16:creationId xmlns:a16="http://schemas.microsoft.com/office/drawing/2014/main" id="{B2698DE0-93FE-8FBF-E512-F56E57578521}"/>
              </a:ext>
            </a:extLst>
          </p:cNvPr>
          <p:cNvSpPr>
            <a:spLocks noGrp="1"/>
          </p:cNvSpPr>
          <p:nvPr>
            <p:ph idx="1"/>
          </p:nvPr>
        </p:nvSpPr>
        <p:spPr/>
        <p:txBody>
          <a:bodyPr vert="horz" lIns="91440" tIns="45720" rIns="91440" bIns="45720" rtlCol="0" anchor="t">
            <a:normAutofit/>
          </a:bodyPr>
          <a:lstStyle/>
          <a:p>
            <a:pPr marL="0" indent="0">
              <a:buNone/>
            </a:pPr>
            <a:r>
              <a:rPr lang="tr-TR" dirty="0">
                <a:cs typeface="Calibri"/>
              </a:rPr>
              <a:t>Piyasada kabul görmüş, onaylanmış ve müşteriyi tatmin etmiş yöntemler veri analizi ve hedef belirleme ile desteklendiği ve tasdik görmesi sonucu ile birlikte uygulamada kullanılması hedeflenebilir. Bunlar;</a:t>
            </a:r>
            <a:endParaRPr lang="tr-TR" dirty="0"/>
          </a:p>
          <a:p>
            <a:r>
              <a:rPr lang="tr-TR" dirty="0">
                <a:cs typeface="Calibri"/>
              </a:rPr>
              <a:t>Trendyol'un satıcılara uyguladığı komisyon sistemi</a:t>
            </a:r>
          </a:p>
          <a:p>
            <a:r>
              <a:rPr lang="tr-TR" dirty="0" err="1">
                <a:cs typeface="Calibri"/>
              </a:rPr>
              <a:t>Getir'in</a:t>
            </a:r>
            <a:r>
              <a:rPr lang="tr-TR" dirty="0">
                <a:cs typeface="Calibri"/>
              </a:rPr>
              <a:t> ödeme türü yöntemi</a:t>
            </a:r>
          </a:p>
          <a:p>
            <a:r>
              <a:rPr lang="tr-TR" dirty="0">
                <a:cs typeface="Calibri"/>
              </a:rPr>
              <a:t>Hedef kitlesinin 70% ve üzerinin genç olması durumunda </a:t>
            </a:r>
            <a:r>
              <a:rPr lang="tr-TR" dirty="0" err="1">
                <a:cs typeface="Calibri"/>
              </a:rPr>
              <a:t>Spotify'ın</a:t>
            </a:r>
            <a:r>
              <a:rPr lang="tr-TR" dirty="0">
                <a:cs typeface="Calibri"/>
              </a:rPr>
              <a:t> eğlenceli ve gençlere hitap eden kullanıcı arayüzü gibi uygulamaya uygun bir kullanıcı arayüzü</a:t>
            </a:r>
          </a:p>
          <a:p>
            <a:endParaRPr lang="tr-TR" dirty="0">
              <a:cs typeface="Calibri"/>
            </a:endParaRPr>
          </a:p>
          <a:p>
            <a:endParaRPr lang="tr-TR" dirty="0">
              <a:cs typeface="Calibri"/>
            </a:endParaRPr>
          </a:p>
          <a:p>
            <a:endParaRPr lang="tr-TR" dirty="0">
              <a:cs typeface="Calibri"/>
            </a:endParaRPr>
          </a:p>
        </p:txBody>
      </p:sp>
      <p:pic>
        <p:nvPicPr>
          <p:cNvPr id="5" name="Resim 4" descr="metin, küçük resim içeren bir resim&#10;&#10;Açıklama otomatik olarak oluşturuldu">
            <a:extLst>
              <a:ext uri="{FF2B5EF4-FFF2-40B4-BE49-F238E27FC236}">
                <a16:creationId xmlns:a16="http://schemas.microsoft.com/office/drawing/2014/main" id="{5E6B9B04-F672-4C0D-F6C1-F7A56DF94760}"/>
              </a:ext>
            </a:extLst>
          </p:cNvPr>
          <p:cNvPicPr>
            <a:picLocks noChangeAspect="1"/>
          </p:cNvPicPr>
          <p:nvPr/>
        </p:nvPicPr>
        <p:blipFill>
          <a:blip r:embed="rId2"/>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328141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5EDDA4-77D1-46C8-02C8-2F7691133C56}"/>
              </a:ext>
            </a:extLst>
          </p:cNvPr>
          <p:cNvSpPr>
            <a:spLocks noGrp="1"/>
          </p:cNvSpPr>
          <p:nvPr>
            <p:ph type="title"/>
          </p:nvPr>
        </p:nvSpPr>
        <p:spPr/>
        <p:txBody>
          <a:bodyPr/>
          <a:lstStyle/>
          <a:p>
            <a:r>
              <a:rPr lang="tr-TR" dirty="0">
                <a:cs typeface="Calibri Light"/>
              </a:rPr>
              <a:t>Uygulama UI/UX Hedefleri</a:t>
            </a:r>
            <a:endParaRPr lang="tr-TR" dirty="0"/>
          </a:p>
        </p:txBody>
      </p:sp>
      <p:sp>
        <p:nvSpPr>
          <p:cNvPr id="3" name="İçerik Yer Tutucusu 2">
            <a:extLst>
              <a:ext uri="{FF2B5EF4-FFF2-40B4-BE49-F238E27FC236}">
                <a16:creationId xmlns:a16="http://schemas.microsoft.com/office/drawing/2014/main" id="{09D77511-7B2F-FE16-011D-75580C6DADAC}"/>
              </a:ext>
            </a:extLst>
          </p:cNvPr>
          <p:cNvSpPr>
            <a:spLocks noGrp="1"/>
          </p:cNvSpPr>
          <p:nvPr>
            <p:ph idx="1"/>
          </p:nvPr>
        </p:nvSpPr>
        <p:spPr/>
        <p:txBody>
          <a:bodyPr vert="horz" lIns="91440" tIns="45720" rIns="91440" bIns="45720" rtlCol="0" anchor="t">
            <a:normAutofit fontScale="85000" lnSpcReduction="20000"/>
          </a:bodyPr>
          <a:lstStyle/>
          <a:p>
            <a:r>
              <a:rPr lang="tr-TR" b="1" dirty="0">
                <a:cs typeface="Calibri"/>
              </a:rPr>
              <a:t>İçerik Üreticisi Profilleri</a:t>
            </a:r>
            <a:endParaRPr lang="tr-TR" dirty="0">
              <a:cs typeface="Calibri" panose="020F0502020204030204"/>
            </a:endParaRPr>
          </a:p>
          <a:p>
            <a:pPr marL="0" indent="0">
              <a:buNone/>
            </a:pPr>
            <a:r>
              <a:rPr lang="tr-TR" dirty="0">
                <a:ea typeface="+mn-lt"/>
                <a:cs typeface="+mn-lt"/>
              </a:rPr>
              <a:t>Arka plan temaları, profil resimleri gibi sayfa düzeninin belli kısmı içerik üreticilerine bırakılacak, her içerik üreticisinin ürünleri kendi sayfalarında olacak.</a:t>
            </a:r>
            <a:endParaRPr lang="tr-TR" dirty="0"/>
          </a:p>
          <a:p>
            <a:r>
              <a:rPr lang="tr-TR" b="1" dirty="0">
                <a:cs typeface="Calibri"/>
              </a:rPr>
              <a:t>Yapay Zeka Müşteri Hizmetleri</a:t>
            </a:r>
          </a:p>
          <a:p>
            <a:pPr marL="0" indent="0">
              <a:buNone/>
            </a:pPr>
            <a:r>
              <a:rPr lang="tr-TR" dirty="0">
                <a:cs typeface="Calibri"/>
              </a:rPr>
              <a:t>Müşteri Hizmetleri yapay zeka destekli botlar olacak, firmanın faaliyetlerine ve ilerleyen durumlarda müşterilerin geri dönüşüne göre bu durum değişebilir.</a:t>
            </a:r>
          </a:p>
          <a:p>
            <a:r>
              <a:rPr lang="tr-TR" b="1" dirty="0">
                <a:cs typeface="Calibri"/>
              </a:rPr>
              <a:t>Puanlama Sistemi</a:t>
            </a:r>
          </a:p>
          <a:p>
            <a:pPr marL="0" indent="0">
              <a:buNone/>
            </a:pPr>
            <a:r>
              <a:rPr lang="tr-TR" dirty="0">
                <a:ea typeface="+mn-lt"/>
                <a:cs typeface="+mn-lt"/>
              </a:rPr>
              <a:t>Uygulamada puan sistemi olacak ve içerik üreticileri hem ürün hem performansa göre puanlandırılacak.</a:t>
            </a:r>
            <a:endParaRPr lang="tr-TR" dirty="0"/>
          </a:p>
          <a:p>
            <a:r>
              <a:rPr lang="tr-TR" b="1" dirty="0">
                <a:cs typeface="Calibri"/>
              </a:rPr>
              <a:t>Ödeme Türü</a:t>
            </a:r>
          </a:p>
          <a:p>
            <a:pPr marL="0" indent="0">
              <a:buNone/>
            </a:pPr>
            <a:r>
              <a:rPr lang="tr-TR" dirty="0" err="1">
                <a:cs typeface="Calibri"/>
              </a:rPr>
              <a:t>Getir'in</a:t>
            </a:r>
            <a:r>
              <a:rPr lang="tr-TR" dirty="0">
                <a:cs typeface="Calibri"/>
              </a:rPr>
              <a:t> de uyguladığı gibi, ödeme türü sadece online olacak. Bu tür, belirli kısıtlamalar getirse de, artık alışılmış ve pratik bir uygulama haline geldiği için kullanılacak.</a:t>
            </a:r>
          </a:p>
          <a:p>
            <a:pPr marL="0" indent="0">
              <a:buNone/>
            </a:pPr>
            <a:endParaRPr lang="tr-TR" dirty="0">
              <a:cs typeface="Calibri"/>
            </a:endParaRPr>
          </a:p>
          <a:p>
            <a:endParaRPr lang="tr-TR" dirty="0">
              <a:cs typeface="Calibri"/>
            </a:endParaRPr>
          </a:p>
          <a:p>
            <a:endParaRPr lang="tr-TR" dirty="0">
              <a:cs typeface="Calibri"/>
            </a:endParaRPr>
          </a:p>
          <a:p>
            <a:endParaRPr lang="tr-TR" dirty="0">
              <a:cs typeface="Calibri"/>
            </a:endParaRPr>
          </a:p>
          <a:p>
            <a:endParaRPr lang="tr-TR" dirty="0">
              <a:cs typeface="Calibri"/>
            </a:endParaRPr>
          </a:p>
          <a:p>
            <a:endParaRPr lang="tr-TR" dirty="0">
              <a:cs typeface="Calibri"/>
            </a:endParaRPr>
          </a:p>
        </p:txBody>
      </p:sp>
      <p:pic>
        <p:nvPicPr>
          <p:cNvPr id="5" name="Resim 4" descr="metin, küçük resim içeren bir resim&#10;&#10;Açıklama otomatik olarak oluşturuldu">
            <a:extLst>
              <a:ext uri="{FF2B5EF4-FFF2-40B4-BE49-F238E27FC236}">
                <a16:creationId xmlns:a16="http://schemas.microsoft.com/office/drawing/2014/main" id="{B8CB6B4C-0FB6-3B73-6BCA-4EEFFCCB3237}"/>
              </a:ext>
            </a:extLst>
          </p:cNvPr>
          <p:cNvPicPr>
            <a:picLocks noChangeAspect="1"/>
          </p:cNvPicPr>
          <p:nvPr/>
        </p:nvPicPr>
        <p:blipFill>
          <a:blip r:embed="rId2"/>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1044230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45EDDA4-77D1-46C8-02C8-2F7691133C56}"/>
              </a:ext>
            </a:extLst>
          </p:cNvPr>
          <p:cNvSpPr>
            <a:spLocks noGrp="1"/>
          </p:cNvSpPr>
          <p:nvPr>
            <p:ph type="title"/>
          </p:nvPr>
        </p:nvSpPr>
        <p:spPr/>
        <p:txBody>
          <a:bodyPr/>
          <a:lstStyle/>
          <a:p>
            <a:r>
              <a:rPr lang="tr-TR" dirty="0">
                <a:cs typeface="Calibri Light"/>
              </a:rPr>
              <a:t>Uygulama UI/UX Hedefleri</a:t>
            </a:r>
            <a:endParaRPr lang="tr-TR" dirty="0"/>
          </a:p>
        </p:txBody>
      </p:sp>
      <p:sp>
        <p:nvSpPr>
          <p:cNvPr id="3" name="İçerik Yer Tutucusu 2">
            <a:extLst>
              <a:ext uri="{FF2B5EF4-FFF2-40B4-BE49-F238E27FC236}">
                <a16:creationId xmlns:a16="http://schemas.microsoft.com/office/drawing/2014/main" id="{09D77511-7B2F-FE16-011D-75580C6DADAC}"/>
              </a:ext>
            </a:extLst>
          </p:cNvPr>
          <p:cNvSpPr>
            <a:spLocks noGrp="1"/>
          </p:cNvSpPr>
          <p:nvPr>
            <p:ph idx="1"/>
          </p:nvPr>
        </p:nvSpPr>
        <p:spPr>
          <a:xfrm>
            <a:off x="838200" y="1562389"/>
            <a:ext cx="10515600" cy="4351338"/>
          </a:xfrm>
        </p:spPr>
        <p:txBody>
          <a:bodyPr vert="horz" lIns="91440" tIns="45720" rIns="91440" bIns="45720" rtlCol="0" anchor="t">
            <a:normAutofit fontScale="62500" lnSpcReduction="20000"/>
          </a:bodyPr>
          <a:lstStyle/>
          <a:p>
            <a:pPr marL="0" indent="0">
              <a:buNone/>
            </a:pPr>
            <a:endParaRPr lang="tr-TR" b="1" dirty="0">
              <a:cs typeface="Calibri"/>
            </a:endParaRPr>
          </a:p>
          <a:p>
            <a:r>
              <a:rPr lang="tr-TR" b="1" dirty="0">
                <a:cs typeface="Calibri"/>
              </a:rPr>
              <a:t>Bir yandan eğlenceli bir arayüze sahip olacak bir yandan pratik bir kullanıcı deneyimi sunacak.</a:t>
            </a:r>
          </a:p>
          <a:p>
            <a:pPr marL="0" indent="0">
              <a:buNone/>
            </a:pPr>
            <a:r>
              <a:rPr lang="tr-TR" dirty="0">
                <a:cs typeface="Calibri"/>
              </a:rPr>
              <a:t>Hedef kitlesinin 70% veya üstünün Y ve Z kuşağı olması beklenmesi durumunda </a:t>
            </a:r>
            <a:r>
              <a:rPr lang="tr-TR" dirty="0" err="1">
                <a:cs typeface="Calibri"/>
              </a:rPr>
              <a:t>Spotify'ın</a:t>
            </a:r>
            <a:r>
              <a:rPr lang="tr-TR" dirty="0">
                <a:cs typeface="Calibri"/>
              </a:rPr>
              <a:t> da yaptığı gibi, hedef kitlesine uygun bir arayüz tasarlanacak. Eğer 70%'in altında olması bekleniyorsa, yine Y ve Z kuşağına odaklı, ama aynı zamanda diğer kitleleri uygulamadan uzaklaştırmayacak bir tasarım oluşturulacak.</a:t>
            </a:r>
          </a:p>
          <a:p>
            <a:r>
              <a:rPr lang="tr-TR" b="1" dirty="0">
                <a:cs typeface="Calibri"/>
              </a:rPr>
              <a:t>Kullanıcıların yorumlarını ön plana çıkaracak, kullanıcı odaklı hareket edilecek.</a:t>
            </a:r>
          </a:p>
          <a:p>
            <a:pPr marL="0" indent="0">
              <a:buNone/>
            </a:pPr>
            <a:r>
              <a:rPr lang="tr-TR" dirty="0">
                <a:ea typeface="+mn-lt"/>
                <a:cs typeface="+mn-lt"/>
              </a:rPr>
              <a:t>Trendyol'un da uyguladığı gibi müşteri odaklı hareket edilecek. Bu uygulama özellikle yeni pazarlarda müşterinin isteklerini anlama açısından çok büyük önem arz etmektedir. Bu sayede hem müşteri ile satıcı arasında hem de müşteri ile uygulama arasındaki iletişim kuvvetlenecek.</a:t>
            </a:r>
            <a:endParaRPr lang="tr-TR" dirty="0"/>
          </a:p>
          <a:p>
            <a:r>
              <a:rPr lang="tr-TR" b="1" dirty="0">
                <a:cs typeface="Calibri"/>
              </a:rPr>
              <a:t>Bit Sistemi</a:t>
            </a:r>
          </a:p>
          <a:p>
            <a:pPr marL="0" indent="0">
              <a:buNone/>
            </a:pPr>
            <a:r>
              <a:rPr lang="tr-TR" dirty="0">
                <a:ea typeface="+mn-lt"/>
                <a:cs typeface="+mn-lt"/>
              </a:rPr>
              <a:t>Uygulamada oyuncu içerik üreticilerine özel sekmede oyun ekipmanları satışını artırmak için bit sistemi kullanılacak. Bu sistem, alışveriş yaptıkça kullanıcıya bit kazandıracak ve </a:t>
            </a:r>
            <a:r>
              <a:rPr lang="tr-TR" dirty="0" err="1">
                <a:ea typeface="+mn-lt"/>
                <a:cs typeface="+mn-lt"/>
              </a:rPr>
              <a:t>bit'lerin</a:t>
            </a:r>
            <a:r>
              <a:rPr lang="tr-TR" dirty="0">
                <a:ea typeface="+mn-lt"/>
                <a:cs typeface="+mn-lt"/>
              </a:rPr>
              <a:t> birikmesi durumunda belli bir para karşılığı olacak. Bu </a:t>
            </a:r>
            <a:r>
              <a:rPr lang="tr-TR" dirty="0" err="1">
                <a:ea typeface="+mn-lt"/>
                <a:cs typeface="+mn-lt"/>
              </a:rPr>
              <a:t>bit'ler</a:t>
            </a:r>
            <a:r>
              <a:rPr lang="tr-TR" dirty="0">
                <a:ea typeface="+mn-lt"/>
                <a:cs typeface="+mn-lt"/>
              </a:rPr>
              <a:t> yine oyun ekipmanları bölümünde kullanılabilecek.</a:t>
            </a:r>
            <a:endParaRPr lang="tr-TR" b="1" dirty="0">
              <a:cs typeface="Calibri"/>
            </a:endParaRPr>
          </a:p>
          <a:p>
            <a:r>
              <a:rPr lang="tr-TR" b="1" dirty="0">
                <a:cs typeface="Calibri"/>
              </a:rPr>
              <a:t>Dağıtım Kanalı</a:t>
            </a:r>
          </a:p>
          <a:p>
            <a:pPr marL="0" indent="0">
              <a:buNone/>
            </a:pPr>
            <a:r>
              <a:rPr lang="tr-TR" dirty="0">
                <a:cs typeface="Calibri"/>
              </a:rPr>
              <a:t>Dağıtımı firma üstlenecek ve kargolarla anlaşmalar yapılacak.</a:t>
            </a:r>
          </a:p>
          <a:p>
            <a:pPr marL="0" indent="0">
              <a:buNone/>
            </a:pPr>
            <a:endParaRPr lang="tr-TR" dirty="0">
              <a:cs typeface="Calibri"/>
            </a:endParaRPr>
          </a:p>
          <a:p>
            <a:endParaRPr lang="tr-TR" dirty="0">
              <a:cs typeface="Calibri"/>
            </a:endParaRPr>
          </a:p>
          <a:p>
            <a:endParaRPr lang="tr-TR" dirty="0">
              <a:cs typeface="Calibri"/>
            </a:endParaRPr>
          </a:p>
          <a:p>
            <a:endParaRPr lang="tr-TR" dirty="0">
              <a:cs typeface="Calibri"/>
            </a:endParaRPr>
          </a:p>
          <a:p>
            <a:endParaRPr lang="tr-TR" dirty="0">
              <a:cs typeface="Calibri"/>
            </a:endParaRPr>
          </a:p>
          <a:p>
            <a:endParaRPr lang="tr-TR" dirty="0">
              <a:cs typeface="Calibri"/>
            </a:endParaRPr>
          </a:p>
        </p:txBody>
      </p:sp>
      <p:pic>
        <p:nvPicPr>
          <p:cNvPr id="5" name="Resim 4" descr="metin, küçük resim içeren bir resim&#10;&#10;Açıklama otomatik olarak oluşturuldu">
            <a:extLst>
              <a:ext uri="{FF2B5EF4-FFF2-40B4-BE49-F238E27FC236}">
                <a16:creationId xmlns:a16="http://schemas.microsoft.com/office/drawing/2014/main" id="{B8CB6B4C-0FB6-3B73-6BCA-4EEFFCCB3237}"/>
              </a:ext>
            </a:extLst>
          </p:cNvPr>
          <p:cNvPicPr>
            <a:picLocks noChangeAspect="1"/>
          </p:cNvPicPr>
          <p:nvPr/>
        </p:nvPicPr>
        <p:blipFill>
          <a:blip r:embed="rId2"/>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1170817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3CA17A-69F9-3E69-CBB7-89CDC39D11BF}"/>
              </a:ext>
            </a:extLst>
          </p:cNvPr>
          <p:cNvSpPr>
            <a:spLocks noGrp="1"/>
          </p:cNvSpPr>
          <p:nvPr>
            <p:ph type="title"/>
          </p:nvPr>
        </p:nvSpPr>
        <p:spPr>
          <a:xfrm>
            <a:off x="838200" y="365125"/>
            <a:ext cx="11083636" cy="1339417"/>
          </a:xfrm>
        </p:spPr>
        <p:txBody>
          <a:bodyPr>
            <a:normAutofit/>
          </a:bodyPr>
          <a:lstStyle/>
          <a:p>
            <a:r>
              <a:rPr lang="tr-TR" dirty="0">
                <a:cs typeface="Calibri Light"/>
              </a:rPr>
              <a:t>Rakip Analizi / Piyasaya Markayı Konumlandırma</a:t>
            </a:r>
            <a:endParaRPr lang="tr-TR" dirty="0"/>
          </a:p>
        </p:txBody>
      </p:sp>
      <p:sp>
        <p:nvSpPr>
          <p:cNvPr id="3" name="İçerik Yer Tutucusu 2">
            <a:extLst>
              <a:ext uri="{FF2B5EF4-FFF2-40B4-BE49-F238E27FC236}">
                <a16:creationId xmlns:a16="http://schemas.microsoft.com/office/drawing/2014/main" id="{978A8916-9CF3-F879-5CF2-71DF84624630}"/>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tr-TR" sz="2000" dirty="0">
                <a:cs typeface="Calibri"/>
              </a:rPr>
              <a:t>Şu an içerisinde </a:t>
            </a:r>
            <a:r>
              <a:rPr lang="tr-TR" sz="2000" dirty="0" err="1">
                <a:cs typeface="Calibri"/>
              </a:rPr>
              <a:t>NICHE'in</a:t>
            </a:r>
            <a:r>
              <a:rPr lang="tr-TR" sz="2000" dirty="0">
                <a:cs typeface="Calibri"/>
              </a:rPr>
              <a:t> piyasaya kattığı değeri tam olarak aynı şekilde karşılayan başka bir uygulama bulunmamaktadır. Lakin, </a:t>
            </a:r>
            <a:r>
              <a:rPr lang="tr-TR" sz="2000" dirty="0" err="1">
                <a:cs typeface="Calibri"/>
              </a:rPr>
              <a:t>Shopier</a:t>
            </a:r>
            <a:r>
              <a:rPr lang="tr-TR" sz="2000" dirty="0">
                <a:cs typeface="Calibri"/>
              </a:rPr>
              <a:t>, </a:t>
            </a:r>
            <a:r>
              <a:rPr lang="tr-TR" sz="2000" dirty="0" err="1">
                <a:cs typeface="Calibri"/>
              </a:rPr>
              <a:t>Etsy</a:t>
            </a:r>
            <a:r>
              <a:rPr lang="tr-TR" sz="2000" dirty="0">
                <a:cs typeface="Calibri"/>
              </a:rPr>
              <a:t> gibi siteler kullanıcılara kendi ürünlerini satma imkanı tanımaktadır.</a:t>
            </a:r>
            <a:endParaRPr lang="tr-TR"/>
          </a:p>
          <a:p>
            <a:pPr marL="0" indent="0">
              <a:buNone/>
            </a:pPr>
            <a:r>
              <a:rPr lang="tr-TR" sz="2000" b="1" dirty="0">
                <a:cs typeface="Calibri"/>
              </a:rPr>
              <a:t>Bu durumda bir karşılaştırma yapıldığı zaman;</a:t>
            </a:r>
          </a:p>
          <a:p>
            <a:r>
              <a:rPr lang="tr-TR" sz="2000" dirty="0" err="1">
                <a:cs typeface="Calibri"/>
              </a:rPr>
              <a:t>Shopier</a:t>
            </a:r>
            <a:r>
              <a:rPr lang="tr-TR" sz="2000" dirty="0">
                <a:cs typeface="Calibri"/>
              </a:rPr>
              <a:t>, </a:t>
            </a:r>
            <a:r>
              <a:rPr lang="tr-TR" sz="2000" dirty="0" err="1">
                <a:cs typeface="Calibri"/>
              </a:rPr>
              <a:t>Etsy</a:t>
            </a:r>
            <a:r>
              <a:rPr lang="tr-TR" sz="2000" dirty="0">
                <a:cs typeface="Calibri"/>
              </a:rPr>
              <a:t>, </a:t>
            </a:r>
            <a:r>
              <a:rPr lang="tr-TR" sz="2000" dirty="0" err="1">
                <a:cs typeface="Calibri"/>
              </a:rPr>
              <a:t>Sopsy</a:t>
            </a:r>
            <a:r>
              <a:rPr lang="tr-TR" sz="2000" dirty="0">
                <a:cs typeface="Calibri"/>
              </a:rPr>
              <a:t> gibi siteler/uygulamalar kullanıcılara sadece kendi dükkanını açma imkanı tanırken, bunu ayrı ayrı </a:t>
            </a:r>
            <a:r>
              <a:rPr lang="tr-TR" sz="2000" dirty="0" err="1">
                <a:cs typeface="Calibri"/>
              </a:rPr>
              <a:t>website'lerde</a:t>
            </a:r>
            <a:r>
              <a:rPr lang="tr-TR" sz="2000" dirty="0">
                <a:cs typeface="Calibri"/>
              </a:rPr>
              <a:t> yapma imkanı sunar. NICHE, bu dükkanları içerik üreticilerine açmayı planlar ve onları bir çatı altında tutmayı hedefler. Bu şekilde müşteriler daha pratik ve güvenli alışveriş yapabileceklerdir.</a:t>
            </a:r>
          </a:p>
          <a:p>
            <a:r>
              <a:rPr lang="tr-TR" sz="2000" dirty="0" err="1">
                <a:cs typeface="Calibri"/>
              </a:rPr>
              <a:t>Morhipo</a:t>
            </a:r>
            <a:r>
              <a:rPr lang="tr-TR" sz="2000" dirty="0">
                <a:cs typeface="Calibri"/>
              </a:rPr>
              <a:t>, Trendyol gibi siteler/uygulamalar kullanıcılara markaların belirlediği ürünleri sunar. NICHE, içerik üreticilerine platform sunacağından dolayı çok fazla özelleştirilmiş ve birbirinden farklı bir sürü seçenek sunacaktır. Bu şekilde müşteriler zengin bir içerik kitlesine yine tek çatı altından erişebilecek, tekdüze ürünlerden ziyade internet trendleriyle alakalı ve sürekli güncellenen moda anlayışının olduğu bir platforma erişebileceklerdir.</a:t>
            </a:r>
          </a:p>
          <a:p>
            <a:r>
              <a:rPr lang="tr-TR" sz="2000" dirty="0">
                <a:cs typeface="Calibri"/>
              </a:rPr>
              <a:t>Firmanın benzerinin piyasada bulunmaması firmanın piyasada başlangıç aşamasında monopol olmasını sağlayacaktır. Ancak, bilindiği üzere her başarılı start-</a:t>
            </a:r>
            <a:r>
              <a:rPr lang="tr-TR" sz="2000" dirty="0" err="1">
                <a:cs typeface="Calibri"/>
              </a:rPr>
              <a:t>up</a:t>
            </a:r>
            <a:r>
              <a:rPr lang="tr-TR" sz="2000" dirty="0">
                <a:cs typeface="Calibri"/>
              </a:rPr>
              <a:t> / girişim gibi, başarılı olması halinde ya benzer faaliyetler gösteren firmalar aynı aktivitelere girişecek, ya da yeni rakipler oluşacaktır. Bu yüzden, firmanın piyasaya girdiği andan itibaren bu pozisyonun sunduğu olanakları iyi değerlendirmesi gerekir.</a:t>
            </a:r>
          </a:p>
        </p:txBody>
      </p:sp>
      <p:pic>
        <p:nvPicPr>
          <p:cNvPr id="5" name="Resim 4" descr="metin, küçük resim içeren bir resim&#10;&#10;Açıklama otomatik olarak oluşturuldu">
            <a:extLst>
              <a:ext uri="{FF2B5EF4-FFF2-40B4-BE49-F238E27FC236}">
                <a16:creationId xmlns:a16="http://schemas.microsoft.com/office/drawing/2014/main" id="{296275FD-588D-BE03-69C7-0AEDD649032E}"/>
              </a:ext>
            </a:extLst>
          </p:cNvPr>
          <p:cNvPicPr>
            <a:picLocks noChangeAspect="1"/>
          </p:cNvPicPr>
          <p:nvPr/>
        </p:nvPicPr>
        <p:blipFill>
          <a:blip r:embed="rId2"/>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2545586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B9A0B0-5073-326D-B961-F972CB345288}"/>
              </a:ext>
            </a:extLst>
          </p:cNvPr>
          <p:cNvSpPr>
            <a:spLocks noGrp="1"/>
          </p:cNvSpPr>
          <p:nvPr>
            <p:ph type="title"/>
          </p:nvPr>
        </p:nvSpPr>
        <p:spPr/>
        <p:txBody>
          <a:bodyPr/>
          <a:lstStyle/>
          <a:p>
            <a:r>
              <a:rPr lang="tr-TR" dirty="0">
                <a:cs typeface="Calibri Light"/>
              </a:rPr>
              <a:t>Ürün Yaşam Eğrisi</a:t>
            </a:r>
            <a:endParaRPr lang="tr-TR" dirty="0"/>
          </a:p>
        </p:txBody>
      </p:sp>
      <p:pic>
        <p:nvPicPr>
          <p:cNvPr id="4" name="Resim 4">
            <a:extLst>
              <a:ext uri="{FF2B5EF4-FFF2-40B4-BE49-F238E27FC236}">
                <a16:creationId xmlns:a16="http://schemas.microsoft.com/office/drawing/2014/main" id="{000C0DBE-968B-4B7B-9F5F-82AE657CB87E}"/>
              </a:ext>
            </a:extLst>
          </p:cNvPr>
          <p:cNvPicPr>
            <a:picLocks noGrp="1" noChangeAspect="1"/>
          </p:cNvPicPr>
          <p:nvPr>
            <p:ph idx="1"/>
          </p:nvPr>
        </p:nvPicPr>
        <p:blipFill>
          <a:blip r:embed="rId2"/>
          <a:stretch>
            <a:fillRect/>
          </a:stretch>
        </p:blipFill>
        <p:spPr>
          <a:xfrm>
            <a:off x="1875852" y="1825625"/>
            <a:ext cx="8440295" cy="4351338"/>
          </a:xfrm>
        </p:spPr>
      </p:pic>
      <p:pic>
        <p:nvPicPr>
          <p:cNvPr id="5" name="Resim 4" descr="metin, küçük resim içeren bir resim&#10;&#10;Açıklama otomatik olarak oluşturuldu">
            <a:extLst>
              <a:ext uri="{FF2B5EF4-FFF2-40B4-BE49-F238E27FC236}">
                <a16:creationId xmlns:a16="http://schemas.microsoft.com/office/drawing/2014/main" id="{D7B3AF7F-1A71-C734-0600-064CEE8719C4}"/>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78970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02A914-E6E6-D0CE-3604-6963FAC81C55}"/>
              </a:ext>
            </a:extLst>
          </p:cNvPr>
          <p:cNvSpPr>
            <a:spLocks noGrp="1"/>
          </p:cNvSpPr>
          <p:nvPr>
            <p:ph type="title"/>
          </p:nvPr>
        </p:nvSpPr>
        <p:spPr/>
        <p:txBody>
          <a:bodyPr/>
          <a:lstStyle/>
          <a:p>
            <a:r>
              <a:rPr lang="tr-TR" dirty="0">
                <a:cs typeface="Calibri Light"/>
              </a:rPr>
              <a:t>Ürün Yaşam Eğrisi (Ürün Lansman Süreci)</a:t>
            </a:r>
          </a:p>
        </p:txBody>
      </p:sp>
      <p:sp>
        <p:nvSpPr>
          <p:cNvPr id="3" name="İçerik Yer Tutucusu 2">
            <a:extLst>
              <a:ext uri="{FF2B5EF4-FFF2-40B4-BE49-F238E27FC236}">
                <a16:creationId xmlns:a16="http://schemas.microsoft.com/office/drawing/2014/main" id="{8AE492B4-292B-53F2-4D14-EC6453074656}"/>
              </a:ext>
            </a:extLst>
          </p:cNvPr>
          <p:cNvSpPr>
            <a:spLocks noGrp="1"/>
          </p:cNvSpPr>
          <p:nvPr>
            <p:ph idx="1"/>
          </p:nvPr>
        </p:nvSpPr>
        <p:spPr/>
        <p:txBody>
          <a:bodyPr vert="horz" lIns="91440" tIns="45720" rIns="91440" bIns="45720" rtlCol="0" anchor="t">
            <a:normAutofit fontScale="77500" lnSpcReduction="20000"/>
          </a:bodyPr>
          <a:lstStyle/>
          <a:p>
            <a:r>
              <a:rPr lang="tr-TR" b="1" dirty="0">
                <a:cs typeface="Calibri"/>
              </a:rPr>
              <a:t>Fikrin ortaya çıkışı , ilgili kişilerle tartışmalar, detaylar hakkında konuşmalar</a:t>
            </a:r>
          </a:p>
          <a:p>
            <a:pPr marL="0" indent="0">
              <a:buNone/>
            </a:pPr>
            <a:r>
              <a:rPr lang="tr-TR" dirty="0">
                <a:ea typeface="+mn-lt"/>
                <a:cs typeface="+mn-lt"/>
              </a:rPr>
              <a:t>1. Aşama: Verilecek kararlar hakkında daha doğru adımlar atılabilmesi için oluşan marka fikri; sponsorlar, yatırımcılar, markalaşma hakkında bilgisi olanlar, fikrin içerisindeki taraflar ile tartışılır, bilgi ve veri toplanır. </a:t>
            </a:r>
            <a:endParaRPr lang="tr-TR" dirty="0"/>
          </a:p>
          <a:p>
            <a:r>
              <a:rPr lang="tr-TR" b="1" dirty="0">
                <a:ea typeface="+mn-lt"/>
                <a:cs typeface="+mn-lt"/>
              </a:rPr>
              <a:t>Firma kuruluşuna dair bütçe belirlenmesi</a:t>
            </a:r>
            <a:endParaRPr lang="tr-TR" b="1" dirty="0">
              <a:cs typeface="Calibri"/>
            </a:endParaRPr>
          </a:p>
          <a:p>
            <a:pPr marL="0" indent="0">
              <a:buNone/>
            </a:pPr>
            <a:r>
              <a:rPr lang="tr-TR" dirty="0">
                <a:ea typeface="+mn-lt"/>
                <a:cs typeface="+mn-lt"/>
              </a:rPr>
              <a:t>2. Aşama: Firmanın kuruluşuna dair belirlenen kararlar sonrasında firma kuruluşu için neler gerektiği belirlenir. Pazar araştırması, veriler, başlangıç operasyonları ve başlangıçta firmanın kuruluşu için gerekli bütçe formüle edilir, hazırlanır ve finanse edilir.</a:t>
            </a:r>
          </a:p>
          <a:p>
            <a:r>
              <a:rPr lang="tr-TR" b="1" dirty="0">
                <a:ea typeface="+mn-lt"/>
                <a:cs typeface="+mn-lt"/>
              </a:rPr>
              <a:t>Pazar Araştırması, Analizi, Veri Toplama, Veri Değerlendirme</a:t>
            </a:r>
          </a:p>
          <a:p>
            <a:pPr marL="0" indent="0">
              <a:buNone/>
            </a:pPr>
            <a:r>
              <a:rPr lang="tr-TR" dirty="0">
                <a:ea typeface="+mn-lt"/>
                <a:cs typeface="+mn-lt"/>
              </a:rPr>
              <a:t>3. Aşama: Pazar ve piyasa hakkında veriler ve bilgiler için mevcut bilgileri bulunduran kurumlarla iletişime geçilir ve aynı zamanda firmayı kuracak kişiler de çeşitli aktivitelerle kendileri veri ve bilgi toplamaya çalışır. Toplanan veri ve bilgiler değerlendirilir, analiz edilir ve hedef belirleme için daha tutarlı veri havuzu oluşması sağlanır.</a:t>
            </a:r>
            <a:endParaRPr lang="tr-TR" dirty="0"/>
          </a:p>
          <a:p>
            <a:pPr marL="0" indent="0">
              <a:buNone/>
            </a:pPr>
            <a:endParaRPr lang="tr-TR" dirty="0">
              <a:cs typeface="Calibri"/>
            </a:endParaRPr>
          </a:p>
          <a:p>
            <a:endParaRPr lang="tr-TR" dirty="0">
              <a:cs typeface="Calibri"/>
            </a:endParaRPr>
          </a:p>
          <a:p>
            <a:endParaRPr lang="tr-TR" dirty="0">
              <a:cs typeface="Calibri"/>
            </a:endParaRPr>
          </a:p>
          <a:p>
            <a:endParaRPr lang="tr-TR" dirty="0">
              <a:cs typeface="Calibri"/>
            </a:endParaRPr>
          </a:p>
        </p:txBody>
      </p:sp>
      <p:pic>
        <p:nvPicPr>
          <p:cNvPr id="4" name="Resim 4">
            <a:extLst>
              <a:ext uri="{FF2B5EF4-FFF2-40B4-BE49-F238E27FC236}">
                <a16:creationId xmlns:a16="http://schemas.microsoft.com/office/drawing/2014/main" id="{B0D0B8AE-00FF-39E1-0161-AD40D3E2CE1D}"/>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9" name="Oval 8">
            <a:extLst>
              <a:ext uri="{FF2B5EF4-FFF2-40B4-BE49-F238E27FC236}">
                <a16:creationId xmlns:a16="http://schemas.microsoft.com/office/drawing/2014/main" id="{953A0F9D-7AA5-FA3D-CAC5-9B777E32B3D0}"/>
              </a:ext>
            </a:extLst>
          </p:cNvPr>
          <p:cNvSpPr/>
          <p:nvPr/>
        </p:nvSpPr>
        <p:spPr>
          <a:xfrm>
            <a:off x="10238509" y="606829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p14="http://schemas.microsoft.com/office/powerpoint/2010/main">
        <mc:Choice Requires="p14">
          <p:contentPart p14:bwMode="auto" r:id="rId3">
            <p14:nvContentPartPr>
              <p14:cNvPr id="10" name="Mürekkep 9">
                <a:extLst>
                  <a:ext uri="{FF2B5EF4-FFF2-40B4-BE49-F238E27FC236}">
                    <a16:creationId xmlns:a16="http://schemas.microsoft.com/office/drawing/2014/main" id="{C6F230CF-E425-A191-3AE7-434565777BBF}"/>
                  </a:ext>
                </a:extLst>
              </p14:cNvPr>
              <p14:cNvContentPartPr/>
              <p14:nvPr/>
            </p14:nvContentPartPr>
            <p14:xfrm>
              <a:off x="8797636" y="6179127"/>
              <a:ext cx="13854" cy="13854"/>
            </p14:xfrm>
          </p:contentPart>
        </mc:Choice>
        <mc:Fallback xmlns="">
          <p:pic>
            <p:nvPicPr>
              <p:cNvPr id="10" name="Mürekkep 9">
                <a:extLst>
                  <a:ext uri="{FF2B5EF4-FFF2-40B4-BE49-F238E27FC236}">
                    <a16:creationId xmlns:a16="http://schemas.microsoft.com/office/drawing/2014/main" id="{C6F230CF-E425-A191-3AE7-434565777BBF}"/>
                  </a:ext>
                </a:extLst>
              </p:cNvPr>
              <p:cNvPicPr/>
              <p:nvPr/>
            </p:nvPicPr>
            <p:blipFill>
              <a:blip r:embed="rId4"/>
              <a:stretch>
                <a:fillRect/>
              </a:stretch>
            </p:blipFill>
            <p:spPr>
              <a:xfrm>
                <a:off x="8118790" y="5500281"/>
                <a:ext cx="1385400" cy="1385400"/>
              </a:xfrm>
              <a:prstGeom prst="rect">
                <a:avLst/>
              </a:prstGeom>
            </p:spPr>
          </p:pic>
        </mc:Fallback>
      </mc:AlternateContent>
      <p:pic>
        <p:nvPicPr>
          <p:cNvPr id="6" name="Resim 5" descr="metin, küçük resim içeren bir resim&#10;&#10;Açıklama otomatik olarak oluşturuldu">
            <a:extLst>
              <a:ext uri="{FF2B5EF4-FFF2-40B4-BE49-F238E27FC236}">
                <a16:creationId xmlns:a16="http://schemas.microsoft.com/office/drawing/2014/main" id="{557AF05C-EF43-5AC9-D657-005D08B3B043}"/>
              </a:ext>
            </a:extLst>
          </p:cNvPr>
          <p:cNvPicPr>
            <a:picLocks noChangeAspect="1"/>
          </p:cNvPicPr>
          <p:nvPr/>
        </p:nvPicPr>
        <p:blipFill>
          <a:blip r:embed="rId5"/>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2284288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02A914-E6E6-D0CE-3604-6963FAC81C55}"/>
              </a:ext>
            </a:extLst>
          </p:cNvPr>
          <p:cNvSpPr>
            <a:spLocks noGrp="1"/>
          </p:cNvSpPr>
          <p:nvPr>
            <p:ph type="title"/>
          </p:nvPr>
        </p:nvSpPr>
        <p:spPr/>
        <p:txBody>
          <a:bodyPr/>
          <a:lstStyle/>
          <a:p>
            <a:r>
              <a:rPr lang="tr-TR" dirty="0">
                <a:cs typeface="Calibri Light"/>
              </a:rPr>
              <a:t>Ürün Yaşam Eğrisi (Ürün Lansman Süreci)</a:t>
            </a:r>
          </a:p>
        </p:txBody>
      </p:sp>
      <p:sp>
        <p:nvSpPr>
          <p:cNvPr id="3" name="İçerik Yer Tutucusu 2">
            <a:extLst>
              <a:ext uri="{FF2B5EF4-FFF2-40B4-BE49-F238E27FC236}">
                <a16:creationId xmlns:a16="http://schemas.microsoft.com/office/drawing/2014/main" id="{8AE492B4-292B-53F2-4D14-EC6453074656}"/>
              </a:ext>
            </a:extLst>
          </p:cNvPr>
          <p:cNvSpPr>
            <a:spLocks noGrp="1"/>
          </p:cNvSpPr>
          <p:nvPr>
            <p:ph idx="1"/>
          </p:nvPr>
        </p:nvSpPr>
        <p:spPr/>
        <p:txBody>
          <a:bodyPr vert="horz" lIns="91440" tIns="45720" rIns="91440" bIns="45720" rtlCol="0" anchor="t">
            <a:normAutofit fontScale="92500" lnSpcReduction="10000"/>
          </a:bodyPr>
          <a:lstStyle/>
          <a:p>
            <a:pPr marL="285750" indent="-285750">
              <a:buFont typeface="Arial,Sans-Serif"/>
              <a:buChar char="•"/>
            </a:pPr>
            <a:r>
              <a:rPr lang="tr-TR" b="1" dirty="0">
                <a:ea typeface="+mn-lt"/>
                <a:cs typeface="+mn-lt"/>
              </a:rPr>
              <a:t>Hedef belirleme, Faz belirleme</a:t>
            </a:r>
            <a:endParaRPr lang="en-US" b="1">
              <a:ea typeface="+mn-lt"/>
              <a:cs typeface="+mn-lt"/>
            </a:endParaRPr>
          </a:p>
          <a:p>
            <a:pPr marL="0" indent="0">
              <a:buNone/>
            </a:pPr>
            <a:r>
              <a:rPr lang="tr-TR" dirty="0">
                <a:ea typeface="+mn-lt"/>
                <a:cs typeface="+mn-lt"/>
              </a:rPr>
              <a:t>4. Aşama: Yapılan pazar araştırmaları, rakip analizleri ve piyasa hakkında elde edilen bilgilerden sonra hedefler, tahminler ve planlamalar oluşturulur.</a:t>
            </a:r>
          </a:p>
          <a:p>
            <a:pPr marL="285750" indent="-285750">
              <a:buFont typeface="Arial,Sans-Serif"/>
              <a:buChar char="•"/>
            </a:pPr>
            <a:r>
              <a:rPr lang="tr-TR" b="1" dirty="0">
                <a:ea typeface="+mn-lt"/>
                <a:cs typeface="+mn-lt"/>
              </a:rPr>
              <a:t>Reklam, Pazarlama stratejileri belirleme, İç operasyonları düzenleme</a:t>
            </a:r>
            <a:endParaRPr lang="en-US" b="1" dirty="0">
              <a:ea typeface="+mn-lt"/>
              <a:cs typeface="+mn-lt"/>
            </a:endParaRPr>
          </a:p>
          <a:p>
            <a:pPr marL="0" indent="0">
              <a:buNone/>
            </a:pPr>
            <a:r>
              <a:rPr lang="tr-TR" dirty="0">
                <a:ea typeface="+mn-lt"/>
                <a:cs typeface="+mn-lt"/>
              </a:rPr>
              <a:t>5. Aşama: Belirlenen hedefler ve planlamalar doğrultusunda reklam ve pazarlama stratejileri belirlenir ve iç operasyonlar düzenlenir.</a:t>
            </a:r>
          </a:p>
          <a:p>
            <a:pPr marL="0" indent="0">
              <a:buNone/>
            </a:pPr>
            <a:r>
              <a:rPr lang="tr-TR" i="1" dirty="0">
                <a:ea typeface="+mn-lt"/>
                <a:cs typeface="+mn-lt"/>
              </a:rPr>
              <a:t>NICHE yeni bir girişim olacağı için başta müşteriyi çekecek cazip kampanyalar formüle etmek marka açısından en doğru girişi gerçekleştirecektir.</a:t>
            </a:r>
          </a:p>
          <a:p>
            <a:pPr marL="285750" indent="-285750">
              <a:buFont typeface="Arial,Sans-Serif"/>
              <a:buChar char="•"/>
            </a:pPr>
            <a:r>
              <a:rPr lang="tr-TR" b="1" dirty="0">
                <a:ea typeface="+mn-lt"/>
                <a:cs typeface="+mn-lt"/>
              </a:rPr>
              <a:t>Pazara giriş, Lansman</a:t>
            </a:r>
            <a:endParaRPr lang="tr-TR" b="1" dirty="0"/>
          </a:p>
          <a:p>
            <a:pPr marL="0" indent="0">
              <a:buNone/>
            </a:pPr>
            <a:r>
              <a:rPr lang="tr-TR" dirty="0">
                <a:cs typeface="Calibri"/>
              </a:rPr>
              <a:t>6. Aşama: Firmanın pazara girişi gerçekleşir ve lansman yapılır.</a:t>
            </a:r>
          </a:p>
          <a:p>
            <a:pPr marL="0" indent="0">
              <a:buNone/>
            </a:pPr>
            <a:endParaRPr lang="tr-TR" dirty="0">
              <a:cs typeface="Calibri"/>
            </a:endParaRPr>
          </a:p>
          <a:p>
            <a:endParaRPr lang="tr-TR" dirty="0">
              <a:cs typeface="Calibri"/>
            </a:endParaRPr>
          </a:p>
          <a:p>
            <a:endParaRPr lang="tr-TR" dirty="0">
              <a:cs typeface="Calibri"/>
            </a:endParaRPr>
          </a:p>
          <a:p>
            <a:endParaRPr lang="tr-TR" dirty="0">
              <a:cs typeface="Calibri"/>
            </a:endParaRPr>
          </a:p>
        </p:txBody>
      </p:sp>
      <p:pic>
        <p:nvPicPr>
          <p:cNvPr id="5" name="Resim 4">
            <a:extLst>
              <a:ext uri="{FF2B5EF4-FFF2-40B4-BE49-F238E27FC236}">
                <a16:creationId xmlns:a16="http://schemas.microsoft.com/office/drawing/2014/main" id="{CEC3774E-41A2-2465-8ED1-93D4FC92B1F1}"/>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6" name="Oval 5">
            <a:extLst>
              <a:ext uri="{FF2B5EF4-FFF2-40B4-BE49-F238E27FC236}">
                <a16:creationId xmlns:a16="http://schemas.microsoft.com/office/drawing/2014/main" id="{E310F7A2-4488-EFFF-037B-29086BFD8224}"/>
              </a:ext>
            </a:extLst>
          </p:cNvPr>
          <p:cNvSpPr/>
          <p:nvPr/>
        </p:nvSpPr>
        <p:spPr>
          <a:xfrm>
            <a:off x="10238509" y="606829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descr="metin, küçük resim içeren bir resim&#10;&#10;Açıklama otomatik olarak oluşturuldu">
            <a:extLst>
              <a:ext uri="{FF2B5EF4-FFF2-40B4-BE49-F238E27FC236}">
                <a16:creationId xmlns:a16="http://schemas.microsoft.com/office/drawing/2014/main" id="{D7D4146A-EC7F-15E7-DDAB-2AEE592258F0}"/>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1953977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54530C-F923-AD3B-5F8C-5E0DBA2CD92E}"/>
              </a:ext>
            </a:extLst>
          </p:cNvPr>
          <p:cNvSpPr>
            <a:spLocks noGrp="1"/>
          </p:cNvSpPr>
          <p:nvPr>
            <p:ph type="title"/>
          </p:nvPr>
        </p:nvSpPr>
        <p:spPr/>
        <p:txBody>
          <a:bodyPr/>
          <a:lstStyle/>
          <a:p>
            <a:r>
              <a:rPr lang="tr-TR" dirty="0">
                <a:cs typeface="Calibri Light"/>
              </a:rPr>
              <a:t>Ürün Yaşam Eğrisi (Giriş ve Büyüme)</a:t>
            </a:r>
            <a:endParaRPr lang="tr-TR" dirty="0"/>
          </a:p>
        </p:txBody>
      </p:sp>
      <p:sp>
        <p:nvSpPr>
          <p:cNvPr id="3" name="İçerik Yer Tutucusu 2">
            <a:extLst>
              <a:ext uri="{FF2B5EF4-FFF2-40B4-BE49-F238E27FC236}">
                <a16:creationId xmlns:a16="http://schemas.microsoft.com/office/drawing/2014/main" id="{584EBFA6-A1FC-F445-F9C8-210CBF289087}"/>
              </a:ext>
            </a:extLst>
          </p:cNvPr>
          <p:cNvSpPr>
            <a:spLocks noGrp="1"/>
          </p:cNvSpPr>
          <p:nvPr>
            <p:ph idx="1"/>
          </p:nvPr>
        </p:nvSpPr>
        <p:spPr>
          <a:xfrm>
            <a:off x="838200" y="1463363"/>
            <a:ext cx="10515600" cy="4351338"/>
          </a:xfrm>
        </p:spPr>
        <p:txBody>
          <a:bodyPr vert="horz" lIns="91440" tIns="45720" rIns="91440" bIns="45720" rtlCol="0" anchor="t">
            <a:normAutofit fontScale="70000" lnSpcReduction="20000"/>
          </a:bodyPr>
          <a:lstStyle/>
          <a:p>
            <a:r>
              <a:rPr lang="tr-TR" b="1" dirty="0">
                <a:cs typeface="Calibri"/>
              </a:rPr>
              <a:t>Güncel Durum</a:t>
            </a:r>
          </a:p>
          <a:p>
            <a:pPr marL="0" indent="0">
              <a:buNone/>
            </a:pPr>
            <a:r>
              <a:rPr lang="tr-TR" dirty="0">
                <a:ea typeface="+mn-lt"/>
                <a:cs typeface="+mn-lt"/>
              </a:rPr>
              <a:t>1. Aşama: Bu aşamada firmanın kuruluşundan bu yana hedeflerin gerçekleşip gerçekleşmediği, performansının ne durumda olduğu, güçlü ve zayıf yönlerinin ne olduğu belirlenir. Kısacası aktif halde operasyon gösteren firmanın neleri yapamadığı neleri yaptığı ve yapamadıklarını nasıl yapabileceği değerlenir ve analiz edilir. SWOT Analizi kullanılabilir.</a:t>
            </a:r>
            <a:endParaRPr lang="tr-TR"/>
          </a:p>
          <a:p>
            <a:r>
              <a:rPr lang="tr-TR" b="1" dirty="0">
                <a:cs typeface="Calibri"/>
              </a:rPr>
              <a:t>Yeni Hedefler Belirleme</a:t>
            </a:r>
          </a:p>
          <a:p>
            <a:pPr marL="0" indent="0">
              <a:buNone/>
            </a:pPr>
            <a:r>
              <a:rPr lang="tr-TR" dirty="0">
                <a:ea typeface="+mn-lt"/>
                <a:cs typeface="+mn-lt"/>
              </a:rPr>
              <a:t>2. Aşama: Değerlendirilen performans sonrası eğer gidişat iyiyse, firma için büyümeye yönelik yeni operasyonlar belirlenir ve daha net bir hedef tablosu oluşmaya başlar. Geçen zaman ile birlikte daha iyi tanınan kitleye hangi hizmetlerin daha yararlı olacağına karar verilir ve harekete geçilir. Eğer değerlendirilen performans sonrası firmanın gidişatı beklenmediği gibiyse bu aşamada nelerin düzeltileceği tartışılır ve düzeltme yönünde harekete geçilir.</a:t>
            </a:r>
            <a:endParaRPr lang="tr-TR"/>
          </a:p>
          <a:p>
            <a:r>
              <a:rPr lang="tr-TR" b="1" dirty="0">
                <a:cs typeface="Calibri"/>
              </a:rPr>
              <a:t>Ürün / Hizmet Geliştirme</a:t>
            </a:r>
          </a:p>
          <a:p>
            <a:pPr marL="0" indent="0">
              <a:buNone/>
            </a:pPr>
            <a:r>
              <a:rPr lang="tr-TR" dirty="0">
                <a:cs typeface="Calibri"/>
              </a:rPr>
              <a:t>3. Aşama: Bu aşamada firmanın gösterdiği operasyonları geliştirmesi beklenmektedir. Büyüyen pazarda hem mevcut müşterisini hem de potansiyel müşterisini memnun etme ve operasyondaki eksiklikleri giderme, hem de hizmetlerini geliştirme için yeni yöntemler kullanılır. Reklam ve pazarlama faaliyetleri artar.</a:t>
            </a:r>
          </a:p>
          <a:p>
            <a:pPr marL="0" indent="0">
              <a:buNone/>
            </a:pPr>
            <a:endParaRPr lang="tr-TR" dirty="0">
              <a:cs typeface="Calibri"/>
            </a:endParaRPr>
          </a:p>
        </p:txBody>
      </p:sp>
      <p:pic>
        <p:nvPicPr>
          <p:cNvPr id="5" name="Resim 4">
            <a:extLst>
              <a:ext uri="{FF2B5EF4-FFF2-40B4-BE49-F238E27FC236}">
                <a16:creationId xmlns:a16="http://schemas.microsoft.com/office/drawing/2014/main" id="{47AC0E2D-47C8-4832-5E09-5F802F6AACDF}"/>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84637AC7-0215-77B6-93A6-20FFCC2FE926}"/>
              </a:ext>
            </a:extLst>
          </p:cNvPr>
          <p:cNvSpPr/>
          <p:nvPr/>
        </p:nvSpPr>
        <p:spPr>
          <a:xfrm>
            <a:off x="10663230" y="6080783"/>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metin, küçük resim içeren bir resim&#10;&#10;Açıklama otomatik olarak oluşturuldu">
            <a:extLst>
              <a:ext uri="{FF2B5EF4-FFF2-40B4-BE49-F238E27FC236}">
                <a16:creationId xmlns:a16="http://schemas.microsoft.com/office/drawing/2014/main" id="{A3E88DF4-D39D-FD43-B9C1-1000F4A3ED9D}"/>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2320172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BCEC51-1C51-F6EE-8BA8-AEC21B0DEF4B}"/>
              </a:ext>
            </a:extLst>
          </p:cNvPr>
          <p:cNvSpPr>
            <a:spLocks noGrp="1"/>
          </p:cNvSpPr>
          <p:nvPr>
            <p:ph type="title"/>
          </p:nvPr>
        </p:nvSpPr>
        <p:spPr>
          <a:xfrm>
            <a:off x="824345" y="-38700"/>
            <a:ext cx="10515600" cy="1325563"/>
          </a:xfrm>
        </p:spPr>
        <p:txBody>
          <a:bodyPr/>
          <a:lstStyle/>
          <a:p>
            <a:r>
              <a:rPr lang="tr-TR" dirty="0">
                <a:cs typeface="Calibri Light"/>
              </a:rPr>
              <a:t>Ürün Yaşam Eğrisi (Giriş ve Büyüme)</a:t>
            </a:r>
            <a:br>
              <a:rPr lang="tr-TR" dirty="0">
                <a:cs typeface="Calibri Light"/>
              </a:rPr>
            </a:br>
            <a:r>
              <a:rPr lang="tr-TR" dirty="0">
                <a:cs typeface="Calibri Light"/>
              </a:rPr>
              <a:t>- 1. Aşama</a:t>
            </a:r>
            <a:endParaRPr lang="tr-TR" dirty="0"/>
          </a:p>
        </p:txBody>
      </p:sp>
      <p:sp>
        <p:nvSpPr>
          <p:cNvPr id="3" name="İçerik Yer Tutucusu 2">
            <a:extLst>
              <a:ext uri="{FF2B5EF4-FFF2-40B4-BE49-F238E27FC236}">
                <a16:creationId xmlns:a16="http://schemas.microsoft.com/office/drawing/2014/main" id="{1F42C096-140C-7AFF-196E-C280A36C7716}"/>
              </a:ext>
            </a:extLst>
          </p:cNvPr>
          <p:cNvSpPr>
            <a:spLocks noGrp="1"/>
          </p:cNvSpPr>
          <p:nvPr>
            <p:ph idx="1"/>
          </p:nvPr>
        </p:nvSpPr>
        <p:spPr/>
        <p:txBody>
          <a:bodyPr vert="horz" lIns="91440" tIns="45720" rIns="91440" bIns="45720" rtlCol="0" anchor="t">
            <a:normAutofit/>
          </a:bodyPr>
          <a:lstStyle/>
          <a:p>
            <a:pPr marL="0" indent="0">
              <a:buNone/>
            </a:pPr>
            <a:endParaRPr lang="tr-TR" dirty="0">
              <a:cs typeface="Calibri"/>
            </a:endParaRPr>
          </a:p>
          <a:p>
            <a:pPr marL="0" indent="0">
              <a:buNone/>
            </a:pPr>
            <a:endParaRPr lang="tr-TR" dirty="0">
              <a:cs typeface="Calibri"/>
            </a:endParaRPr>
          </a:p>
          <a:p>
            <a:endParaRPr lang="tr-TR" dirty="0">
              <a:cs typeface="Calibri"/>
            </a:endParaRPr>
          </a:p>
          <a:p>
            <a:endParaRPr lang="tr-TR" dirty="0">
              <a:cs typeface="Calibri"/>
            </a:endParaRPr>
          </a:p>
        </p:txBody>
      </p:sp>
      <p:pic>
        <p:nvPicPr>
          <p:cNvPr id="5" name="Resim 4">
            <a:extLst>
              <a:ext uri="{FF2B5EF4-FFF2-40B4-BE49-F238E27FC236}">
                <a16:creationId xmlns:a16="http://schemas.microsoft.com/office/drawing/2014/main" id="{27C8D666-F032-58EC-FFD6-6DB039FD334C}"/>
              </a:ext>
            </a:extLst>
          </p:cNvPr>
          <p:cNvPicPr>
            <a:picLocks noChangeAspect="1"/>
          </p:cNvPicPr>
          <p:nvPr/>
        </p:nvPicPr>
        <p:blipFill>
          <a:blip r:embed="rId2"/>
          <a:stretch>
            <a:fillRect/>
          </a:stretch>
        </p:blipFill>
        <p:spPr>
          <a:xfrm>
            <a:off x="9892146" y="5486026"/>
            <a:ext cx="2105892" cy="1386205"/>
          </a:xfrm>
          <a:prstGeom prst="rect">
            <a:avLst/>
          </a:prstGeom>
        </p:spPr>
      </p:pic>
      <p:pic>
        <p:nvPicPr>
          <p:cNvPr id="6" name="Resim 5">
            <a:extLst>
              <a:ext uri="{FF2B5EF4-FFF2-40B4-BE49-F238E27FC236}">
                <a16:creationId xmlns:a16="http://schemas.microsoft.com/office/drawing/2014/main" id="{5CC3EA4D-0F35-5D37-E4FA-268CE591A2FC}"/>
              </a:ext>
            </a:extLst>
          </p:cNvPr>
          <p:cNvPicPr>
            <a:picLocks noChangeAspect="1"/>
          </p:cNvPicPr>
          <p:nvPr/>
        </p:nvPicPr>
        <p:blipFill>
          <a:blip r:embed="rId3"/>
          <a:stretch>
            <a:fillRect/>
          </a:stretch>
        </p:blipFill>
        <p:spPr>
          <a:xfrm>
            <a:off x="847863" y="1225581"/>
            <a:ext cx="8592786" cy="5530084"/>
          </a:xfrm>
          <a:prstGeom prst="rect">
            <a:avLst/>
          </a:prstGeom>
        </p:spPr>
      </p:pic>
      <p:sp>
        <p:nvSpPr>
          <p:cNvPr id="8" name="Oval 7">
            <a:extLst>
              <a:ext uri="{FF2B5EF4-FFF2-40B4-BE49-F238E27FC236}">
                <a16:creationId xmlns:a16="http://schemas.microsoft.com/office/drawing/2014/main" id="{64454D38-3248-E2DC-79C6-DFF6BBFA43CF}"/>
              </a:ext>
            </a:extLst>
          </p:cNvPr>
          <p:cNvSpPr/>
          <p:nvPr/>
        </p:nvSpPr>
        <p:spPr>
          <a:xfrm>
            <a:off x="10663230" y="6080783"/>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descr="metin, küçük resim içeren bir resim&#10;&#10;Açıklama otomatik olarak oluşturuldu">
            <a:extLst>
              <a:ext uri="{FF2B5EF4-FFF2-40B4-BE49-F238E27FC236}">
                <a16:creationId xmlns:a16="http://schemas.microsoft.com/office/drawing/2014/main" id="{C1DC3222-5E3F-78BE-5AE3-2B68E819ED19}"/>
              </a:ext>
            </a:extLst>
          </p:cNvPr>
          <p:cNvPicPr>
            <a:picLocks noChangeAspect="1"/>
          </p:cNvPicPr>
          <p:nvPr/>
        </p:nvPicPr>
        <p:blipFill>
          <a:blip r:embed="rId4"/>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1778919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3CA7D2-0595-8A7B-80F7-07960CDD3948}"/>
              </a:ext>
            </a:extLst>
          </p:cNvPr>
          <p:cNvSpPr>
            <a:spLocks noGrp="1"/>
          </p:cNvSpPr>
          <p:nvPr>
            <p:ph type="title"/>
          </p:nvPr>
        </p:nvSpPr>
        <p:spPr/>
        <p:txBody>
          <a:bodyPr/>
          <a:lstStyle/>
          <a:p>
            <a:r>
              <a:rPr lang="tr-TR" dirty="0">
                <a:cs typeface="Calibri Light"/>
              </a:rPr>
              <a:t>NICHE nedir?</a:t>
            </a:r>
            <a:endParaRPr lang="tr-TR" dirty="0"/>
          </a:p>
        </p:txBody>
      </p:sp>
      <p:sp>
        <p:nvSpPr>
          <p:cNvPr id="3" name="İçerik Yer Tutucusu 2">
            <a:extLst>
              <a:ext uri="{FF2B5EF4-FFF2-40B4-BE49-F238E27FC236}">
                <a16:creationId xmlns:a16="http://schemas.microsoft.com/office/drawing/2014/main" id="{872490E8-9D63-9D2D-B105-930D0D678A40}"/>
              </a:ext>
            </a:extLst>
          </p:cNvPr>
          <p:cNvSpPr>
            <a:spLocks noGrp="1"/>
          </p:cNvSpPr>
          <p:nvPr>
            <p:ph idx="1"/>
          </p:nvPr>
        </p:nvSpPr>
        <p:spPr/>
        <p:txBody>
          <a:bodyPr vert="horz" lIns="91440" tIns="45720" rIns="91440" bIns="45720" rtlCol="0" anchor="t">
            <a:normAutofit/>
          </a:bodyPr>
          <a:lstStyle/>
          <a:p>
            <a:pPr marL="0" indent="0">
              <a:buNone/>
            </a:pPr>
            <a:r>
              <a:rPr lang="tr-TR" dirty="0">
                <a:cs typeface="Calibri"/>
              </a:rPr>
              <a:t>NICHE, sosyal medya uygulamaları üzerinden türlü aktiviteler gerçekleştiren, oyun, moda, </a:t>
            </a:r>
            <a:r>
              <a:rPr lang="tr-TR" dirty="0" err="1">
                <a:cs typeface="Calibri"/>
              </a:rPr>
              <a:t>vlog</a:t>
            </a:r>
            <a:r>
              <a:rPr lang="tr-TR" dirty="0">
                <a:cs typeface="Calibri"/>
              </a:rPr>
              <a:t> vb. içerik üretimi yapan tüm internet kişiliklerinin piyasaya sundukları ürünleri tek çatı altında toplamayı hedefleyen bir platformdur. Platform içinde bahsi geçen internet kişiliklerinin kıyafet, oyun malzemesi, kendi üretimi olan ürünler gibi ürünler sekmelere ayrılarak müşteriye sunulacaktır.</a:t>
            </a:r>
          </a:p>
        </p:txBody>
      </p:sp>
      <p:pic>
        <p:nvPicPr>
          <p:cNvPr id="5" name="Resim 4" descr="metin, küçük resim içeren bir resim&#10;&#10;Açıklama otomatik olarak oluşturuldu">
            <a:extLst>
              <a:ext uri="{FF2B5EF4-FFF2-40B4-BE49-F238E27FC236}">
                <a16:creationId xmlns:a16="http://schemas.microsoft.com/office/drawing/2014/main" id="{196DC922-0140-8B4F-F7CD-470FE02EB591}"/>
              </a:ext>
            </a:extLst>
          </p:cNvPr>
          <p:cNvPicPr>
            <a:picLocks noChangeAspect="1"/>
          </p:cNvPicPr>
          <p:nvPr/>
        </p:nvPicPr>
        <p:blipFill>
          <a:blip r:embed="rId2"/>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32305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4D05C7-D140-6679-81BC-832606F77870}"/>
              </a:ext>
            </a:extLst>
          </p:cNvPr>
          <p:cNvSpPr>
            <a:spLocks noGrp="1"/>
          </p:cNvSpPr>
          <p:nvPr>
            <p:ph type="title"/>
          </p:nvPr>
        </p:nvSpPr>
        <p:spPr/>
        <p:txBody>
          <a:bodyPr/>
          <a:lstStyle/>
          <a:p>
            <a:r>
              <a:rPr lang="tr-TR" dirty="0">
                <a:ea typeface="+mj-lt"/>
                <a:cs typeface="+mj-lt"/>
              </a:rPr>
              <a:t>Ürün Yaşam Eğrisi (Giriş ve Büyüme) </a:t>
            </a:r>
            <a:br>
              <a:rPr lang="tr-TR" dirty="0">
                <a:ea typeface="+mj-lt"/>
                <a:cs typeface="+mj-lt"/>
              </a:rPr>
            </a:br>
            <a:r>
              <a:rPr lang="tr-TR" dirty="0">
                <a:ea typeface="+mj-lt"/>
                <a:cs typeface="+mj-lt"/>
              </a:rPr>
              <a:t>- 2. Aşama</a:t>
            </a:r>
            <a:endParaRPr lang="tr-TR" dirty="0"/>
          </a:p>
        </p:txBody>
      </p:sp>
      <p:sp>
        <p:nvSpPr>
          <p:cNvPr id="3" name="İçerik Yer Tutucusu 2">
            <a:extLst>
              <a:ext uri="{FF2B5EF4-FFF2-40B4-BE49-F238E27FC236}">
                <a16:creationId xmlns:a16="http://schemas.microsoft.com/office/drawing/2014/main" id="{527EAB0F-B477-2958-9ADD-1ABED447CEEC}"/>
              </a:ext>
            </a:extLst>
          </p:cNvPr>
          <p:cNvSpPr>
            <a:spLocks noGrp="1"/>
          </p:cNvSpPr>
          <p:nvPr>
            <p:ph idx="1"/>
          </p:nvPr>
        </p:nvSpPr>
        <p:spPr/>
        <p:txBody>
          <a:bodyPr vert="horz" lIns="91440" tIns="45720" rIns="91440" bIns="45720" rtlCol="0" anchor="t">
            <a:normAutofit/>
          </a:bodyPr>
          <a:lstStyle/>
          <a:p>
            <a:pPr marL="0" indent="0">
              <a:buNone/>
            </a:pPr>
            <a:r>
              <a:rPr lang="tr-TR" b="1" dirty="0">
                <a:cs typeface="Calibri" panose="020F0502020204030204"/>
              </a:rPr>
              <a:t>Yeni hedefler;</a:t>
            </a:r>
            <a:endParaRPr lang="tr-TR" b="1"/>
          </a:p>
          <a:p>
            <a:r>
              <a:rPr lang="tr-TR" dirty="0">
                <a:cs typeface="Calibri" panose="020F0502020204030204"/>
              </a:rPr>
              <a:t>Yeni şehirlere ofisler</a:t>
            </a:r>
          </a:p>
          <a:p>
            <a:r>
              <a:rPr lang="tr-TR" dirty="0">
                <a:cs typeface="Calibri" panose="020F0502020204030204"/>
              </a:rPr>
              <a:t>Yeni hedef kullanıcı sayısı belirleme</a:t>
            </a:r>
          </a:p>
          <a:p>
            <a:r>
              <a:rPr lang="tr-TR" dirty="0">
                <a:cs typeface="Calibri" panose="020F0502020204030204"/>
              </a:rPr>
              <a:t>Düzenli kullanıcıların alışverişine devamı için deneyimlerini geliştirme ve ekstra kampanyalar sunma, bildirimlerle, reklamlarla ve pazarlamayla sürekli kendini hatırlatma</a:t>
            </a:r>
          </a:p>
          <a:p>
            <a:r>
              <a:rPr lang="tr-TR" dirty="0">
                <a:cs typeface="Calibri" panose="020F0502020204030204"/>
              </a:rPr>
              <a:t>Potansiyel müşterilerin ilgisini çekmek ve onları uygulamaya çekmek için pazarlamayı artırma</a:t>
            </a:r>
          </a:p>
          <a:p>
            <a:r>
              <a:rPr lang="tr-TR" dirty="0">
                <a:cs typeface="Calibri" panose="020F0502020204030204"/>
              </a:rPr>
              <a:t>Duruma göre küçük çaplı bir kargo şirketini bünyeye katma</a:t>
            </a:r>
          </a:p>
          <a:p>
            <a:endParaRPr lang="tr-TR" dirty="0">
              <a:cs typeface="Calibri" panose="020F0502020204030204"/>
            </a:endParaRPr>
          </a:p>
          <a:p>
            <a:endParaRPr lang="tr-TR" dirty="0">
              <a:cs typeface="Calibri" panose="020F0502020204030204"/>
            </a:endParaRPr>
          </a:p>
        </p:txBody>
      </p:sp>
      <p:pic>
        <p:nvPicPr>
          <p:cNvPr id="5" name="Resim 4">
            <a:extLst>
              <a:ext uri="{FF2B5EF4-FFF2-40B4-BE49-F238E27FC236}">
                <a16:creationId xmlns:a16="http://schemas.microsoft.com/office/drawing/2014/main" id="{584F35FD-8104-CC49-19D9-C7071A9D95AF}"/>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9263F147-64FC-3D70-191E-E925CFDCFCAC}"/>
              </a:ext>
            </a:extLst>
          </p:cNvPr>
          <p:cNvSpPr/>
          <p:nvPr/>
        </p:nvSpPr>
        <p:spPr>
          <a:xfrm>
            <a:off x="10663230" y="6080783"/>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metin, küçük resim içeren bir resim&#10;&#10;Açıklama otomatik olarak oluşturuldu">
            <a:extLst>
              <a:ext uri="{FF2B5EF4-FFF2-40B4-BE49-F238E27FC236}">
                <a16:creationId xmlns:a16="http://schemas.microsoft.com/office/drawing/2014/main" id="{98A1838F-1900-B50D-8A89-C51FBEC73AC7}"/>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297843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1DF716-2533-8507-9971-4843D1B58953}"/>
              </a:ext>
            </a:extLst>
          </p:cNvPr>
          <p:cNvSpPr>
            <a:spLocks noGrp="1"/>
          </p:cNvSpPr>
          <p:nvPr>
            <p:ph type="title"/>
          </p:nvPr>
        </p:nvSpPr>
        <p:spPr>
          <a:xfrm>
            <a:off x="838200" y="390108"/>
            <a:ext cx="10515600" cy="1325563"/>
          </a:xfrm>
        </p:spPr>
        <p:txBody>
          <a:bodyPr/>
          <a:lstStyle/>
          <a:p>
            <a:r>
              <a:rPr lang="tr-TR" dirty="0">
                <a:ea typeface="+mj-lt"/>
                <a:cs typeface="+mj-lt"/>
              </a:rPr>
              <a:t>Ürün Yaşam Eğrisi (Giriş ve Büyüme)</a:t>
            </a:r>
            <a:br>
              <a:rPr lang="tr-TR" dirty="0">
                <a:ea typeface="+mj-lt"/>
                <a:cs typeface="+mj-lt"/>
              </a:rPr>
            </a:br>
            <a:r>
              <a:rPr lang="tr-TR" dirty="0">
                <a:ea typeface="+mj-lt"/>
                <a:cs typeface="+mj-lt"/>
              </a:rPr>
              <a:t>- 3. Aşama</a:t>
            </a:r>
          </a:p>
        </p:txBody>
      </p:sp>
      <p:sp>
        <p:nvSpPr>
          <p:cNvPr id="3" name="İçerik Yer Tutucusu 2">
            <a:extLst>
              <a:ext uri="{FF2B5EF4-FFF2-40B4-BE49-F238E27FC236}">
                <a16:creationId xmlns:a16="http://schemas.microsoft.com/office/drawing/2014/main" id="{8A25040C-F19C-3C04-07E9-88E1F9B5F485}"/>
              </a:ext>
            </a:extLst>
          </p:cNvPr>
          <p:cNvSpPr>
            <a:spLocks noGrp="1"/>
          </p:cNvSpPr>
          <p:nvPr>
            <p:ph idx="1"/>
          </p:nvPr>
        </p:nvSpPr>
        <p:spPr>
          <a:xfrm>
            <a:off x="838200" y="1763166"/>
            <a:ext cx="10515600" cy="4351338"/>
          </a:xfrm>
        </p:spPr>
        <p:txBody>
          <a:bodyPr vert="horz" lIns="91440" tIns="45720" rIns="91440" bIns="45720" rtlCol="0" anchor="t">
            <a:normAutofit/>
          </a:bodyPr>
          <a:lstStyle/>
          <a:p>
            <a:pPr marL="0" indent="0">
              <a:buNone/>
            </a:pPr>
            <a:r>
              <a:rPr lang="tr-TR" b="1" dirty="0">
                <a:cs typeface="Calibri"/>
              </a:rPr>
              <a:t>Ürün / Hizmet geliştirme için seçenekler;</a:t>
            </a:r>
            <a:endParaRPr lang="tr-TR" b="1" dirty="0"/>
          </a:p>
          <a:p>
            <a:r>
              <a:rPr lang="tr-TR" dirty="0">
                <a:ea typeface="+mn-lt"/>
                <a:cs typeface="+mn-lt"/>
              </a:rPr>
              <a:t>Küçük çaplı işletmeleri bünyeye katma</a:t>
            </a:r>
          </a:p>
          <a:p>
            <a:r>
              <a:rPr lang="tr-TR" dirty="0">
                <a:ea typeface="+mn-lt"/>
                <a:cs typeface="+mn-lt"/>
              </a:rPr>
              <a:t>Sosyal Sorumluluk / Sosyal Dayanışma alanında harekete geçme</a:t>
            </a:r>
          </a:p>
          <a:p>
            <a:r>
              <a:rPr lang="tr-TR" dirty="0">
                <a:ea typeface="+mn-lt"/>
                <a:cs typeface="+mn-lt"/>
              </a:rPr>
              <a:t>Amazon Prime ile anlaşma yapma</a:t>
            </a:r>
          </a:p>
          <a:p>
            <a:r>
              <a:rPr lang="tr-TR" dirty="0" err="1">
                <a:ea typeface="+mn-lt"/>
                <a:cs typeface="+mn-lt"/>
              </a:rPr>
              <a:t>Vlogger'lar</a:t>
            </a:r>
            <a:r>
              <a:rPr lang="tr-TR" dirty="0">
                <a:ea typeface="+mn-lt"/>
                <a:cs typeface="+mn-lt"/>
              </a:rPr>
              <a:t> ve Video İçerik Üreticileri ile pazarlama anlaşmaları yapma</a:t>
            </a:r>
          </a:p>
          <a:p>
            <a:r>
              <a:rPr lang="tr-TR" dirty="0" err="1">
                <a:ea typeface="+mn-lt"/>
                <a:cs typeface="+mn-lt"/>
              </a:rPr>
              <a:t>Metaverse'de</a:t>
            </a:r>
            <a:r>
              <a:rPr lang="tr-TR" dirty="0">
                <a:ea typeface="+mn-lt"/>
                <a:cs typeface="+mn-lt"/>
              </a:rPr>
              <a:t> AVM oluşturma</a:t>
            </a:r>
          </a:p>
          <a:p>
            <a:pPr marL="285750" indent="-285750">
              <a:buFont typeface="Arial,Sans-Serif" panose="020B0604020202020204" pitchFamily="34" charset="0"/>
            </a:pPr>
            <a:endParaRPr lang="tr-TR" dirty="0">
              <a:ea typeface="+mn-lt"/>
              <a:cs typeface="+mn-lt"/>
            </a:endParaRPr>
          </a:p>
          <a:p>
            <a:pPr marL="0" indent="0">
              <a:buNone/>
            </a:pPr>
            <a:endParaRPr lang="tr-TR" dirty="0">
              <a:ea typeface="+mn-lt"/>
              <a:cs typeface="+mn-lt"/>
            </a:endParaRPr>
          </a:p>
        </p:txBody>
      </p:sp>
      <p:pic>
        <p:nvPicPr>
          <p:cNvPr id="5" name="Resim 4">
            <a:extLst>
              <a:ext uri="{FF2B5EF4-FFF2-40B4-BE49-F238E27FC236}">
                <a16:creationId xmlns:a16="http://schemas.microsoft.com/office/drawing/2014/main" id="{E48F57FC-7580-9DE2-7AB1-A25FFC37CE3D}"/>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F6E389CC-2170-1314-B9CD-11682959F9A0}"/>
              </a:ext>
            </a:extLst>
          </p:cNvPr>
          <p:cNvSpPr/>
          <p:nvPr/>
        </p:nvSpPr>
        <p:spPr>
          <a:xfrm>
            <a:off x="10663230" y="6080783"/>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metin, küçük resim içeren bir resim&#10;&#10;Açıklama otomatik olarak oluşturuldu">
            <a:extLst>
              <a:ext uri="{FF2B5EF4-FFF2-40B4-BE49-F238E27FC236}">
                <a16:creationId xmlns:a16="http://schemas.microsoft.com/office/drawing/2014/main" id="{BA935529-2F64-6A4C-AE59-80A91C3F06C1}"/>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44969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FB8297-DADE-26A2-689B-C25019F4AD31}"/>
              </a:ext>
            </a:extLst>
          </p:cNvPr>
          <p:cNvSpPr>
            <a:spLocks noGrp="1"/>
          </p:cNvSpPr>
          <p:nvPr>
            <p:ph type="title"/>
          </p:nvPr>
        </p:nvSpPr>
        <p:spPr/>
        <p:txBody>
          <a:bodyPr/>
          <a:lstStyle/>
          <a:p>
            <a:r>
              <a:rPr lang="tr-TR" dirty="0">
                <a:ea typeface="+mj-lt"/>
                <a:cs typeface="+mj-lt"/>
              </a:rPr>
              <a:t>Ürün Yaşam Eğrisi (Giriş ve Büyüme)</a:t>
            </a:r>
            <a:br>
              <a:rPr lang="tr-TR" dirty="0">
                <a:ea typeface="+mj-lt"/>
                <a:cs typeface="+mj-lt"/>
              </a:rPr>
            </a:br>
            <a:r>
              <a:rPr lang="tr-TR" dirty="0">
                <a:ea typeface="+mj-lt"/>
                <a:cs typeface="+mj-lt"/>
              </a:rPr>
              <a:t>- 3. Aşama</a:t>
            </a:r>
            <a:endParaRPr lang="tr-TR" dirty="0"/>
          </a:p>
        </p:txBody>
      </p:sp>
      <p:sp>
        <p:nvSpPr>
          <p:cNvPr id="3" name="İçerik Yer Tutucusu 2">
            <a:extLst>
              <a:ext uri="{FF2B5EF4-FFF2-40B4-BE49-F238E27FC236}">
                <a16:creationId xmlns:a16="http://schemas.microsoft.com/office/drawing/2014/main" id="{C9940446-976C-9B7B-2997-C79302CF98D3}"/>
              </a:ext>
            </a:extLst>
          </p:cNvPr>
          <p:cNvSpPr>
            <a:spLocks noGrp="1"/>
          </p:cNvSpPr>
          <p:nvPr>
            <p:ph idx="1"/>
          </p:nvPr>
        </p:nvSpPr>
        <p:spPr>
          <a:xfrm>
            <a:off x="838200" y="1825625"/>
            <a:ext cx="6830291" cy="4351338"/>
          </a:xfrm>
        </p:spPr>
        <p:txBody>
          <a:bodyPr vert="horz" lIns="91440" tIns="45720" rIns="91440" bIns="45720" rtlCol="0" anchor="t">
            <a:normAutofit/>
          </a:bodyPr>
          <a:lstStyle/>
          <a:p>
            <a:pPr marL="0" indent="0">
              <a:buNone/>
            </a:pPr>
            <a:r>
              <a:rPr lang="tr-TR" b="1" dirty="0">
                <a:ea typeface="+mn-lt"/>
                <a:cs typeface="+mn-lt"/>
              </a:rPr>
              <a:t>Küçük çaplı işletmeleri bünyeye katma;</a:t>
            </a:r>
            <a:endParaRPr lang="en-US" b="1" dirty="0">
              <a:ea typeface="+mn-lt"/>
              <a:cs typeface="+mn-lt"/>
            </a:endParaRPr>
          </a:p>
          <a:p>
            <a:pPr marL="285750" indent="-285750">
              <a:buFont typeface="Arial,Sans-Serif" panose="020B0604020202020204" pitchFamily="34" charset="0"/>
            </a:pPr>
            <a:r>
              <a:rPr lang="tr-TR" dirty="0">
                <a:ea typeface="+mn-lt"/>
                <a:cs typeface="+mn-lt"/>
              </a:rPr>
              <a:t>Kendi markası ve ürünü olan, ama büyük marka haline gelmemiş kişilerin markaları bünyeye katılarak ürün çeşitliliği geliştirilebilir.</a:t>
            </a:r>
            <a:endParaRPr lang="tr-TR" dirty="0">
              <a:cs typeface="Calibri"/>
            </a:endParaRPr>
          </a:p>
          <a:p>
            <a:endParaRPr lang="tr-TR" dirty="0">
              <a:cs typeface="Calibri"/>
            </a:endParaRPr>
          </a:p>
        </p:txBody>
      </p:sp>
      <p:pic>
        <p:nvPicPr>
          <p:cNvPr id="4" name="Resim 4" descr="metin içeren bir resim&#10;&#10;Açıklama otomatik olarak oluşturuldu">
            <a:extLst>
              <a:ext uri="{FF2B5EF4-FFF2-40B4-BE49-F238E27FC236}">
                <a16:creationId xmlns:a16="http://schemas.microsoft.com/office/drawing/2014/main" id="{7AB2EFD9-4D6E-3E19-7679-9EB07288A01A}"/>
              </a:ext>
            </a:extLst>
          </p:cNvPr>
          <p:cNvPicPr>
            <a:picLocks noChangeAspect="1"/>
          </p:cNvPicPr>
          <p:nvPr/>
        </p:nvPicPr>
        <p:blipFill>
          <a:blip r:embed="rId2"/>
          <a:stretch>
            <a:fillRect/>
          </a:stretch>
        </p:blipFill>
        <p:spPr>
          <a:xfrm>
            <a:off x="7273022" y="1565562"/>
            <a:ext cx="2508901" cy="5029200"/>
          </a:xfrm>
          <a:prstGeom prst="rect">
            <a:avLst/>
          </a:prstGeom>
        </p:spPr>
      </p:pic>
      <p:pic>
        <p:nvPicPr>
          <p:cNvPr id="6" name="Resim 5">
            <a:extLst>
              <a:ext uri="{FF2B5EF4-FFF2-40B4-BE49-F238E27FC236}">
                <a16:creationId xmlns:a16="http://schemas.microsoft.com/office/drawing/2014/main" id="{9ACE2B25-D46E-A0D6-98B1-A1B013FCF676}"/>
              </a:ext>
            </a:extLst>
          </p:cNvPr>
          <p:cNvPicPr>
            <a:picLocks noChangeAspect="1"/>
          </p:cNvPicPr>
          <p:nvPr/>
        </p:nvPicPr>
        <p:blipFill>
          <a:blip r:embed="rId3"/>
          <a:stretch>
            <a:fillRect/>
          </a:stretch>
        </p:blipFill>
        <p:spPr>
          <a:xfrm>
            <a:off x="9892146" y="5486026"/>
            <a:ext cx="2105892" cy="1386205"/>
          </a:xfrm>
          <a:prstGeom prst="rect">
            <a:avLst/>
          </a:prstGeom>
        </p:spPr>
      </p:pic>
      <p:sp>
        <p:nvSpPr>
          <p:cNvPr id="8" name="Oval 7">
            <a:extLst>
              <a:ext uri="{FF2B5EF4-FFF2-40B4-BE49-F238E27FC236}">
                <a16:creationId xmlns:a16="http://schemas.microsoft.com/office/drawing/2014/main" id="{F85AA6AD-A93C-FEF3-1BFF-CC2C454FAC50}"/>
              </a:ext>
            </a:extLst>
          </p:cNvPr>
          <p:cNvSpPr/>
          <p:nvPr/>
        </p:nvSpPr>
        <p:spPr>
          <a:xfrm>
            <a:off x="10663230" y="6080783"/>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descr="metin, küçük resim içeren bir resim&#10;&#10;Açıklama otomatik olarak oluşturuldu">
            <a:extLst>
              <a:ext uri="{FF2B5EF4-FFF2-40B4-BE49-F238E27FC236}">
                <a16:creationId xmlns:a16="http://schemas.microsoft.com/office/drawing/2014/main" id="{E1DCADA6-8326-700D-19D5-D0DD7287F906}"/>
              </a:ext>
            </a:extLst>
          </p:cNvPr>
          <p:cNvPicPr>
            <a:picLocks noChangeAspect="1"/>
          </p:cNvPicPr>
          <p:nvPr/>
        </p:nvPicPr>
        <p:blipFill>
          <a:blip r:embed="rId4"/>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4232706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79D4D6-998E-F8C9-23E4-BF70A9CB51D9}"/>
              </a:ext>
            </a:extLst>
          </p:cNvPr>
          <p:cNvSpPr>
            <a:spLocks noGrp="1"/>
          </p:cNvSpPr>
          <p:nvPr>
            <p:ph type="title"/>
          </p:nvPr>
        </p:nvSpPr>
        <p:spPr/>
        <p:txBody>
          <a:bodyPr/>
          <a:lstStyle/>
          <a:p>
            <a:r>
              <a:rPr lang="tr-TR" dirty="0">
                <a:ea typeface="+mj-lt"/>
                <a:cs typeface="+mj-lt"/>
              </a:rPr>
              <a:t>Ürün Yaşam Eğrisi (Giriş ve Büyüme)</a:t>
            </a:r>
            <a:br>
              <a:rPr lang="tr-TR" dirty="0">
                <a:ea typeface="+mj-lt"/>
                <a:cs typeface="+mj-lt"/>
              </a:rPr>
            </a:br>
            <a:r>
              <a:rPr lang="tr-TR" dirty="0">
                <a:ea typeface="+mj-lt"/>
                <a:cs typeface="+mj-lt"/>
              </a:rPr>
              <a:t>- 3. Aşama</a:t>
            </a:r>
            <a:endParaRPr lang="tr-TR" dirty="0"/>
          </a:p>
        </p:txBody>
      </p:sp>
      <p:sp>
        <p:nvSpPr>
          <p:cNvPr id="3" name="İçerik Yer Tutucusu 2">
            <a:extLst>
              <a:ext uri="{FF2B5EF4-FFF2-40B4-BE49-F238E27FC236}">
                <a16:creationId xmlns:a16="http://schemas.microsoft.com/office/drawing/2014/main" id="{85E175D5-C422-A69C-D04E-E0495F4B3994}"/>
              </a:ext>
            </a:extLst>
          </p:cNvPr>
          <p:cNvSpPr>
            <a:spLocks noGrp="1"/>
          </p:cNvSpPr>
          <p:nvPr>
            <p:ph idx="1"/>
          </p:nvPr>
        </p:nvSpPr>
        <p:spPr>
          <a:xfrm>
            <a:off x="838200" y="1825625"/>
            <a:ext cx="6109855" cy="4351338"/>
          </a:xfrm>
        </p:spPr>
        <p:txBody>
          <a:bodyPr vert="horz" lIns="91440" tIns="45720" rIns="91440" bIns="45720" rtlCol="0" anchor="t">
            <a:normAutofit fontScale="92500" lnSpcReduction="10000"/>
          </a:bodyPr>
          <a:lstStyle/>
          <a:p>
            <a:pPr marL="0" indent="0">
              <a:buNone/>
            </a:pPr>
            <a:r>
              <a:rPr lang="tr-TR" b="1" dirty="0">
                <a:cs typeface="Calibri"/>
              </a:rPr>
              <a:t>Sosyal Sorumluluk / Sosyal Dayanışma alanında harekete geçme;</a:t>
            </a:r>
            <a:endParaRPr lang="tr-TR" b="1" dirty="0"/>
          </a:p>
          <a:p>
            <a:r>
              <a:rPr lang="tr-TR" dirty="0">
                <a:cs typeface="Calibri" panose="020F0502020204030204"/>
              </a:rPr>
              <a:t>İnternet üzerinde ihtiyaç doğrultusunda ürünlerini satan insanlara destek olunacak bir metot geliştirilebilir. Örneğin; içerik üreticisinin bir ürünü satın alınırken uygulama, içerik üreticisinin ürünüyle alakalı olabilecek ihtiyaç sahibi kişinin ürününü indirimli olarak tavsiye edebilir. İhtiyaç sahibi kişinin ürününün yarısı uygulama tarafından karşılanır ve satıcıya tam ücret gider, ama alıcı yarı fiyatla sahip olmuş olur.</a:t>
            </a:r>
          </a:p>
        </p:txBody>
      </p:sp>
      <p:pic>
        <p:nvPicPr>
          <p:cNvPr id="5" name="Resim 4">
            <a:extLst>
              <a:ext uri="{FF2B5EF4-FFF2-40B4-BE49-F238E27FC236}">
                <a16:creationId xmlns:a16="http://schemas.microsoft.com/office/drawing/2014/main" id="{3AF5E0D3-4835-8AD7-297C-749CB921DFB8}"/>
              </a:ext>
            </a:extLst>
          </p:cNvPr>
          <p:cNvPicPr>
            <a:picLocks noChangeAspect="1"/>
          </p:cNvPicPr>
          <p:nvPr/>
        </p:nvPicPr>
        <p:blipFill>
          <a:blip r:embed="rId2"/>
          <a:stretch>
            <a:fillRect/>
          </a:stretch>
        </p:blipFill>
        <p:spPr>
          <a:xfrm>
            <a:off x="7296473" y="1079699"/>
            <a:ext cx="4133771" cy="4351338"/>
          </a:xfrm>
          <a:prstGeom prst="rect">
            <a:avLst/>
          </a:prstGeom>
        </p:spPr>
      </p:pic>
      <p:pic>
        <p:nvPicPr>
          <p:cNvPr id="7" name="Resim 6">
            <a:extLst>
              <a:ext uri="{FF2B5EF4-FFF2-40B4-BE49-F238E27FC236}">
                <a16:creationId xmlns:a16="http://schemas.microsoft.com/office/drawing/2014/main" id="{B77609D7-0528-AA5E-9F3C-E7EAFC43A344}"/>
              </a:ext>
            </a:extLst>
          </p:cNvPr>
          <p:cNvPicPr>
            <a:picLocks noChangeAspect="1"/>
          </p:cNvPicPr>
          <p:nvPr/>
        </p:nvPicPr>
        <p:blipFill>
          <a:blip r:embed="rId3"/>
          <a:stretch>
            <a:fillRect/>
          </a:stretch>
        </p:blipFill>
        <p:spPr>
          <a:xfrm>
            <a:off x="9892146" y="5486026"/>
            <a:ext cx="2105892" cy="1386205"/>
          </a:xfrm>
          <a:prstGeom prst="rect">
            <a:avLst/>
          </a:prstGeom>
        </p:spPr>
      </p:pic>
      <p:sp>
        <p:nvSpPr>
          <p:cNvPr id="9" name="Oval 8">
            <a:extLst>
              <a:ext uri="{FF2B5EF4-FFF2-40B4-BE49-F238E27FC236}">
                <a16:creationId xmlns:a16="http://schemas.microsoft.com/office/drawing/2014/main" id="{539DCDEA-3154-D536-56FE-47271B400E2F}"/>
              </a:ext>
            </a:extLst>
          </p:cNvPr>
          <p:cNvSpPr/>
          <p:nvPr/>
        </p:nvSpPr>
        <p:spPr>
          <a:xfrm>
            <a:off x="10663230" y="6080783"/>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metin, küçük resim içeren bir resim&#10;&#10;Açıklama otomatik olarak oluşturuldu">
            <a:extLst>
              <a:ext uri="{FF2B5EF4-FFF2-40B4-BE49-F238E27FC236}">
                <a16:creationId xmlns:a16="http://schemas.microsoft.com/office/drawing/2014/main" id="{C02A8830-E2CA-E64E-018D-8FB96D52944A}"/>
              </a:ext>
            </a:extLst>
          </p:cNvPr>
          <p:cNvPicPr>
            <a:picLocks noChangeAspect="1"/>
          </p:cNvPicPr>
          <p:nvPr/>
        </p:nvPicPr>
        <p:blipFill>
          <a:blip r:embed="rId4"/>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3812639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2C896-16E4-2005-66C1-EBF02B93C616}"/>
              </a:ext>
            </a:extLst>
          </p:cNvPr>
          <p:cNvSpPr>
            <a:spLocks noGrp="1"/>
          </p:cNvSpPr>
          <p:nvPr>
            <p:ph type="title"/>
          </p:nvPr>
        </p:nvSpPr>
        <p:spPr/>
        <p:txBody>
          <a:bodyPr/>
          <a:lstStyle/>
          <a:p>
            <a:r>
              <a:rPr lang="tr-TR" dirty="0">
                <a:ea typeface="+mj-lt"/>
                <a:cs typeface="+mj-lt"/>
              </a:rPr>
              <a:t>Ürün Yaşam Eğrisi (Giriş ve Büyüme)</a:t>
            </a:r>
            <a:br>
              <a:rPr lang="tr-TR" dirty="0">
                <a:ea typeface="+mj-lt"/>
                <a:cs typeface="+mj-lt"/>
              </a:rPr>
            </a:br>
            <a:r>
              <a:rPr lang="tr-TR" dirty="0">
                <a:ea typeface="+mj-lt"/>
                <a:cs typeface="+mj-lt"/>
              </a:rPr>
              <a:t>- 3. Aşama</a:t>
            </a:r>
            <a:endParaRPr lang="tr-TR" dirty="0"/>
          </a:p>
        </p:txBody>
      </p:sp>
      <p:sp>
        <p:nvSpPr>
          <p:cNvPr id="3" name="İçerik Yer Tutucusu 2">
            <a:extLst>
              <a:ext uri="{FF2B5EF4-FFF2-40B4-BE49-F238E27FC236}">
                <a16:creationId xmlns:a16="http://schemas.microsoft.com/office/drawing/2014/main" id="{5FDDE905-55D3-ABA4-5633-EF6B1D31677D}"/>
              </a:ext>
            </a:extLst>
          </p:cNvPr>
          <p:cNvSpPr>
            <a:spLocks noGrp="1"/>
          </p:cNvSpPr>
          <p:nvPr>
            <p:ph idx="1"/>
          </p:nvPr>
        </p:nvSpPr>
        <p:spPr>
          <a:xfrm>
            <a:off x="838200" y="1825625"/>
            <a:ext cx="5430982" cy="4351338"/>
          </a:xfrm>
        </p:spPr>
        <p:txBody>
          <a:bodyPr vert="horz" lIns="91440" tIns="45720" rIns="91440" bIns="45720" rtlCol="0" anchor="t">
            <a:normAutofit fontScale="92500" lnSpcReduction="10000"/>
          </a:bodyPr>
          <a:lstStyle/>
          <a:p>
            <a:pPr marL="0" indent="0">
              <a:buNone/>
            </a:pPr>
            <a:r>
              <a:rPr lang="tr-TR" b="1" dirty="0">
                <a:cs typeface="Calibri"/>
              </a:rPr>
              <a:t>Amazon Prime ile anlaşma yapma;</a:t>
            </a:r>
            <a:endParaRPr lang="tr-TR" b="1"/>
          </a:p>
          <a:p>
            <a:r>
              <a:rPr lang="tr-TR" dirty="0">
                <a:cs typeface="Calibri"/>
              </a:rPr>
              <a:t>Amazon Prime abonelerine her ay ücretsiz içerikler sağlar. NICHE de Amazon Prime ile anlaşıp, her ay talebe göre editör tarafından seçilen bir uygun fiyatlı bir ürünü ücretsiz olarak verebilir. Bu durum, Amazon Prime üyelerinin aynı zamanda NICHE üyesi olmasını da sağlayabilir ve Amazon </a:t>
            </a:r>
            <a:r>
              <a:rPr lang="tr-TR" dirty="0" err="1">
                <a:cs typeface="Calibri"/>
              </a:rPr>
              <a:t>Prime'ın</a:t>
            </a:r>
            <a:r>
              <a:rPr lang="tr-TR" dirty="0">
                <a:cs typeface="Calibri"/>
              </a:rPr>
              <a:t> geniş kitlesine </a:t>
            </a:r>
            <a:r>
              <a:rPr lang="tr-TR" dirty="0" err="1">
                <a:cs typeface="Calibri"/>
              </a:rPr>
              <a:t>NICHE'i</a:t>
            </a:r>
            <a:r>
              <a:rPr lang="tr-TR" dirty="0">
                <a:cs typeface="Calibri"/>
              </a:rPr>
              <a:t> tanıtarak, uygulamanın tanınırlığını artırabilir.</a:t>
            </a:r>
          </a:p>
          <a:p>
            <a:endParaRPr lang="tr-TR" dirty="0">
              <a:cs typeface="Calibri"/>
            </a:endParaRPr>
          </a:p>
          <a:p>
            <a:endParaRPr lang="tr-TR" dirty="0">
              <a:cs typeface="Calibri"/>
            </a:endParaRPr>
          </a:p>
        </p:txBody>
      </p:sp>
      <p:pic>
        <p:nvPicPr>
          <p:cNvPr id="5" name="Resim 4">
            <a:extLst>
              <a:ext uri="{FF2B5EF4-FFF2-40B4-BE49-F238E27FC236}">
                <a16:creationId xmlns:a16="http://schemas.microsoft.com/office/drawing/2014/main" id="{095A278A-F0E4-0BC7-83A8-6710E3E18C61}"/>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6DE5CDE2-EF70-BC36-B16F-746FCD3B90BD}"/>
              </a:ext>
            </a:extLst>
          </p:cNvPr>
          <p:cNvSpPr/>
          <p:nvPr/>
        </p:nvSpPr>
        <p:spPr>
          <a:xfrm>
            <a:off x="10663230" y="6080783"/>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9" descr="metin, çayır, araba içeren bir resim&#10;&#10;Açıklama otomatik olarak oluşturuldu">
            <a:extLst>
              <a:ext uri="{FF2B5EF4-FFF2-40B4-BE49-F238E27FC236}">
                <a16:creationId xmlns:a16="http://schemas.microsoft.com/office/drawing/2014/main" id="{DC3654A7-9937-263E-81F4-53181257D21F}"/>
              </a:ext>
            </a:extLst>
          </p:cNvPr>
          <p:cNvPicPr>
            <a:picLocks noChangeAspect="1"/>
          </p:cNvPicPr>
          <p:nvPr/>
        </p:nvPicPr>
        <p:blipFill>
          <a:blip r:embed="rId3"/>
          <a:stretch>
            <a:fillRect/>
          </a:stretch>
        </p:blipFill>
        <p:spPr>
          <a:xfrm>
            <a:off x="6289963" y="1824013"/>
            <a:ext cx="3588327" cy="3985827"/>
          </a:xfrm>
          <a:prstGeom prst="rect">
            <a:avLst/>
          </a:prstGeom>
        </p:spPr>
      </p:pic>
      <p:pic>
        <p:nvPicPr>
          <p:cNvPr id="6" name="Resim 5" descr="metin, küçük resim içeren bir resim&#10;&#10;Açıklama otomatik olarak oluşturuldu">
            <a:extLst>
              <a:ext uri="{FF2B5EF4-FFF2-40B4-BE49-F238E27FC236}">
                <a16:creationId xmlns:a16="http://schemas.microsoft.com/office/drawing/2014/main" id="{3F92A097-8C53-82F7-28D0-A5D303BACE7A}"/>
              </a:ext>
            </a:extLst>
          </p:cNvPr>
          <p:cNvPicPr>
            <a:picLocks noChangeAspect="1"/>
          </p:cNvPicPr>
          <p:nvPr/>
        </p:nvPicPr>
        <p:blipFill>
          <a:blip r:embed="rId4"/>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458233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42C896-16E4-2005-66C1-EBF02B93C616}"/>
              </a:ext>
            </a:extLst>
          </p:cNvPr>
          <p:cNvSpPr>
            <a:spLocks noGrp="1"/>
          </p:cNvSpPr>
          <p:nvPr>
            <p:ph type="title"/>
          </p:nvPr>
        </p:nvSpPr>
        <p:spPr/>
        <p:txBody>
          <a:bodyPr/>
          <a:lstStyle/>
          <a:p>
            <a:r>
              <a:rPr lang="tr-TR" dirty="0">
                <a:ea typeface="+mj-lt"/>
                <a:cs typeface="+mj-lt"/>
              </a:rPr>
              <a:t>Ürün Yaşam Eğrisi (Giriş ve Büyüme)</a:t>
            </a:r>
            <a:br>
              <a:rPr lang="tr-TR" dirty="0">
                <a:ea typeface="+mj-lt"/>
                <a:cs typeface="+mj-lt"/>
              </a:rPr>
            </a:br>
            <a:r>
              <a:rPr lang="tr-TR" dirty="0">
                <a:ea typeface="+mj-lt"/>
                <a:cs typeface="+mj-lt"/>
              </a:rPr>
              <a:t>- 3. Aşama</a:t>
            </a:r>
            <a:endParaRPr lang="tr-TR" dirty="0"/>
          </a:p>
        </p:txBody>
      </p:sp>
      <p:sp>
        <p:nvSpPr>
          <p:cNvPr id="3" name="İçerik Yer Tutucusu 2">
            <a:extLst>
              <a:ext uri="{FF2B5EF4-FFF2-40B4-BE49-F238E27FC236}">
                <a16:creationId xmlns:a16="http://schemas.microsoft.com/office/drawing/2014/main" id="{5FDDE905-55D3-ABA4-5633-EF6B1D31677D}"/>
              </a:ext>
            </a:extLst>
          </p:cNvPr>
          <p:cNvSpPr>
            <a:spLocks noGrp="1"/>
          </p:cNvSpPr>
          <p:nvPr>
            <p:ph idx="1"/>
          </p:nvPr>
        </p:nvSpPr>
        <p:spPr>
          <a:xfrm>
            <a:off x="838200" y="1825625"/>
            <a:ext cx="6096000" cy="4351338"/>
          </a:xfrm>
        </p:spPr>
        <p:txBody>
          <a:bodyPr vert="horz" lIns="91440" tIns="45720" rIns="91440" bIns="45720" rtlCol="0" anchor="t">
            <a:normAutofit fontScale="92500" lnSpcReduction="10000"/>
          </a:bodyPr>
          <a:lstStyle/>
          <a:p>
            <a:pPr marL="0" indent="0">
              <a:buNone/>
            </a:pPr>
            <a:r>
              <a:rPr lang="tr-TR" b="1" dirty="0" err="1">
                <a:cs typeface="Calibri"/>
              </a:rPr>
              <a:t>Vlogger'lar</a:t>
            </a:r>
            <a:r>
              <a:rPr lang="tr-TR" b="1" dirty="0">
                <a:cs typeface="Calibri" panose="020F0502020204030204"/>
              </a:rPr>
              <a:t> ve Video İçerik Üreticileri ile pazarlama anlaşmaları yapma;</a:t>
            </a:r>
            <a:endParaRPr lang="tr-TR" b="1"/>
          </a:p>
          <a:p>
            <a:r>
              <a:rPr lang="tr-TR" dirty="0">
                <a:cs typeface="Calibri" panose="020F0502020204030204"/>
              </a:rPr>
              <a:t>Bildiğimiz üzere şu an içerisinde </a:t>
            </a:r>
            <a:r>
              <a:rPr lang="tr-TR" dirty="0" err="1">
                <a:cs typeface="Calibri" panose="020F0502020204030204"/>
              </a:rPr>
              <a:t>Tiktok</a:t>
            </a:r>
            <a:r>
              <a:rPr lang="tr-TR" dirty="0">
                <a:cs typeface="Calibri" panose="020F0502020204030204"/>
              </a:rPr>
              <a:t>, Instagram ve Youtube'da kısa videolar ile kombinler hazırlayarak kıyafetlerin pazarlamasını yapan bir çok içerik üreticisi var. Hedef kitlesine uygun içerik üreticileri ile iletişime geçip pazarlama üzerine anlaşmalar yapılabilir. Kombin içerik üreticileri, bu uygulamaların fazla kullanımıyla birlikte çok geniş kitlelere pazarlama yapabilirler.</a:t>
            </a:r>
          </a:p>
          <a:p>
            <a:endParaRPr lang="tr-TR" dirty="0">
              <a:cs typeface="Calibri" panose="020F0502020204030204"/>
            </a:endParaRPr>
          </a:p>
          <a:p>
            <a:pPr marL="0" indent="0">
              <a:buNone/>
            </a:pPr>
            <a:endParaRPr lang="tr-TR" dirty="0">
              <a:cs typeface="Calibri" panose="020F0502020204030204"/>
            </a:endParaRPr>
          </a:p>
        </p:txBody>
      </p:sp>
      <p:pic>
        <p:nvPicPr>
          <p:cNvPr id="4" name="Resim 4" descr="metin içeren bir resim&#10;&#10;Açıklama otomatik olarak oluşturuldu">
            <a:extLst>
              <a:ext uri="{FF2B5EF4-FFF2-40B4-BE49-F238E27FC236}">
                <a16:creationId xmlns:a16="http://schemas.microsoft.com/office/drawing/2014/main" id="{A48ADD2C-7111-AF8B-79AD-6AC52E452A30}"/>
              </a:ext>
            </a:extLst>
          </p:cNvPr>
          <p:cNvPicPr>
            <a:picLocks noChangeAspect="1"/>
          </p:cNvPicPr>
          <p:nvPr/>
        </p:nvPicPr>
        <p:blipFill>
          <a:blip r:embed="rId2"/>
          <a:stretch>
            <a:fillRect/>
          </a:stretch>
        </p:blipFill>
        <p:spPr>
          <a:xfrm>
            <a:off x="7135327" y="1205345"/>
            <a:ext cx="2659600" cy="5417127"/>
          </a:xfrm>
          <a:prstGeom prst="rect">
            <a:avLst/>
          </a:prstGeom>
        </p:spPr>
      </p:pic>
      <p:pic>
        <p:nvPicPr>
          <p:cNvPr id="6" name="Resim 5">
            <a:extLst>
              <a:ext uri="{FF2B5EF4-FFF2-40B4-BE49-F238E27FC236}">
                <a16:creationId xmlns:a16="http://schemas.microsoft.com/office/drawing/2014/main" id="{D80C0098-9330-7450-D9DB-E9C42113299C}"/>
              </a:ext>
            </a:extLst>
          </p:cNvPr>
          <p:cNvPicPr>
            <a:picLocks noChangeAspect="1"/>
          </p:cNvPicPr>
          <p:nvPr/>
        </p:nvPicPr>
        <p:blipFill>
          <a:blip r:embed="rId3"/>
          <a:stretch>
            <a:fillRect/>
          </a:stretch>
        </p:blipFill>
        <p:spPr>
          <a:xfrm>
            <a:off x="9892146" y="5486026"/>
            <a:ext cx="2105892" cy="1386205"/>
          </a:xfrm>
          <a:prstGeom prst="rect">
            <a:avLst/>
          </a:prstGeom>
        </p:spPr>
      </p:pic>
      <p:sp>
        <p:nvSpPr>
          <p:cNvPr id="8" name="Oval 7">
            <a:extLst>
              <a:ext uri="{FF2B5EF4-FFF2-40B4-BE49-F238E27FC236}">
                <a16:creationId xmlns:a16="http://schemas.microsoft.com/office/drawing/2014/main" id="{E6789CC6-418C-9DD5-9D7F-876843EA525E}"/>
              </a:ext>
            </a:extLst>
          </p:cNvPr>
          <p:cNvSpPr/>
          <p:nvPr/>
        </p:nvSpPr>
        <p:spPr>
          <a:xfrm>
            <a:off x="10663230" y="6080783"/>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descr="metin, küçük resim içeren bir resim&#10;&#10;Açıklama otomatik olarak oluşturuldu">
            <a:extLst>
              <a:ext uri="{FF2B5EF4-FFF2-40B4-BE49-F238E27FC236}">
                <a16:creationId xmlns:a16="http://schemas.microsoft.com/office/drawing/2014/main" id="{773F2944-E1B8-2F31-3783-2BE1FB2C6CA4}"/>
              </a:ext>
            </a:extLst>
          </p:cNvPr>
          <p:cNvPicPr>
            <a:picLocks noChangeAspect="1"/>
          </p:cNvPicPr>
          <p:nvPr/>
        </p:nvPicPr>
        <p:blipFill>
          <a:blip r:embed="rId4"/>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145565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065C75-ABF7-9567-AA27-C5EF6048EB90}"/>
              </a:ext>
            </a:extLst>
          </p:cNvPr>
          <p:cNvSpPr>
            <a:spLocks noGrp="1"/>
          </p:cNvSpPr>
          <p:nvPr>
            <p:ph type="title"/>
          </p:nvPr>
        </p:nvSpPr>
        <p:spPr/>
        <p:txBody>
          <a:bodyPr/>
          <a:lstStyle/>
          <a:p>
            <a:r>
              <a:rPr lang="tr-TR" dirty="0">
                <a:ea typeface="+mj-lt"/>
                <a:cs typeface="+mj-lt"/>
              </a:rPr>
              <a:t>Ürün Yaşam Eğrisi (Giriş ve Büyüme)</a:t>
            </a:r>
            <a:br>
              <a:rPr lang="tr-TR" dirty="0">
                <a:ea typeface="+mj-lt"/>
                <a:cs typeface="+mj-lt"/>
              </a:rPr>
            </a:br>
            <a:r>
              <a:rPr lang="tr-TR" dirty="0">
                <a:ea typeface="+mj-lt"/>
                <a:cs typeface="+mj-lt"/>
              </a:rPr>
              <a:t>- 3. Aşama</a:t>
            </a:r>
            <a:endParaRPr lang="tr-TR" dirty="0"/>
          </a:p>
        </p:txBody>
      </p:sp>
      <p:sp>
        <p:nvSpPr>
          <p:cNvPr id="3" name="İçerik Yer Tutucusu 2">
            <a:extLst>
              <a:ext uri="{FF2B5EF4-FFF2-40B4-BE49-F238E27FC236}">
                <a16:creationId xmlns:a16="http://schemas.microsoft.com/office/drawing/2014/main" id="{EB49D726-7C30-BE0F-D9D2-6C00A2F5B82C}"/>
              </a:ext>
            </a:extLst>
          </p:cNvPr>
          <p:cNvSpPr>
            <a:spLocks noGrp="1"/>
          </p:cNvSpPr>
          <p:nvPr>
            <p:ph idx="1"/>
          </p:nvPr>
        </p:nvSpPr>
        <p:spPr>
          <a:xfrm>
            <a:off x="838200" y="1825625"/>
            <a:ext cx="5957455" cy="4351338"/>
          </a:xfrm>
        </p:spPr>
        <p:txBody>
          <a:bodyPr vert="horz" lIns="91440" tIns="45720" rIns="91440" bIns="45720" rtlCol="0" anchor="t">
            <a:normAutofit/>
          </a:bodyPr>
          <a:lstStyle/>
          <a:p>
            <a:pPr marL="0" indent="0">
              <a:buNone/>
            </a:pPr>
            <a:r>
              <a:rPr lang="tr-TR" b="1" dirty="0" err="1">
                <a:ea typeface="+mn-lt"/>
                <a:cs typeface="+mn-lt"/>
              </a:rPr>
              <a:t>Metaverse'de</a:t>
            </a:r>
            <a:r>
              <a:rPr lang="tr-TR" b="1" dirty="0">
                <a:ea typeface="+mn-lt"/>
                <a:cs typeface="+mn-lt"/>
              </a:rPr>
              <a:t> AVM oluşturma;</a:t>
            </a:r>
            <a:endParaRPr lang="tr-TR" b="1"/>
          </a:p>
          <a:p>
            <a:pPr marL="285750" indent="-285750"/>
            <a:r>
              <a:rPr lang="tr-TR" dirty="0">
                <a:ea typeface="+mn-lt"/>
                <a:cs typeface="+mn-lt"/>
              </a:rPr>
              <a:t>Firmanın güncel finansal durumuna göre </a:t>
            </a:r>
            <a:r>
              <a:rPr lang="tr-TR" dirty="0" err="1">
                <a:ea typeface="+mn-lt"/>
                <a:cs typeface="+mn-lt"/>
              </a:rPr>
              <a:t>Metaverse</a:t>
            </a:r>
            <a:r>
              <a:rPr lang="tr-TR" dirty="0">
                <a:ea typeface="+mn-lt"/>
                <a:cs typeface="+mn-lt"/>
              </a:rPr>
              <a:t> üzerinden alan satın alınıp NICHE AVM kurulabilir. İçerik üreticilerinin kendilerine ait mağazaları olur ve müşteriye daha ilgi çekici bir deneyim yaşatma fırsatı tanınır.</a:t>
            </a:r>
          </a:p>
          <a:p>
            <a:pPr marL="285750" indent="-285750"/>
            <a:endParaRPr lang="tr-TR" dirty="0">
              <a:ea typeface="+mn-lt"/>
              <a:cs typeface="+mn-lt"/>
            </a:endParaRPr>
          </a:p>
          <a:p>
            <a:pPr marL="0" indent="0">
              <a:buNone/>
            </a:pPr>
            <a:endParaRPr lang="tr-TR" dirty="0">
              <a:ea typeface="+mn-lt"/>
              <a:cs typeface="+mn-lt"/>
            </a:endParaRPr>
          </a:p>
        </p:txBody>
      </p:sp>
      <p:pic>
        <p:nvPicPr>
          <p:cNvPr id="5" name="Resim 4">
            <a:extLst>
              <a:ext uri="{FF2B5EF4-FFF2-40B4-BE49-F238E27FC236}">
                <a16:creationId xmlns:a16="http://schemas.microsoft.com/office/drawing/2014/main" id="{30172A72-63E4-70EE-00B9-CE9D19844F04}"/>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6" name="Oval 5">
            <a:extLst>
              <a:ext uri="{FF2B5EF4-FFF2-40B4-BE49-F238E27FC236}">
                <a16:creationId xmlns:a16="http://schemas.microsoft.com/office/drawing/2014/main" id="{E8D8157A-CEBB-3527-2BAC-8E20529ABFF4}"/>
              </a:ext>
            </a:extLst>
          </p:cNvPr>
          <p:cNvSpPr/>
          <p:nvPr/>
        </p:nvSpPr>
        <p:spPr>
          <a:xfrm>
            <a:off x="10663230" y="6080783"/>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7" descr="iç mekan, tavan içeren bir resim&#10;&#10;Açıklama otomatik olarak oluşturuldu">
            <a:extLst>
              <a:ext uri="{FF2B5EF4-FFF2-40B4-BE49-F238E27FC236}">
                <a16:creationId xmlns:a16="http://schemas.microsoft.com/office/drawing/2014/main" id="{3576FCBA-41E9-DD47-F1CB-D042D544BEF2}"/>
              </a:ext>
            </a:extLst>
          </p:cNvPr>
          <p:cNvPicPr>
            <a:picLocks noChangeAspect="1"/>
          </p:cNvPicPr>
          <p:nvPr/>
        </p:nvPicPr>
        <p:blipFill>
          <a:blip r:embed="rId3"/>
          <a:stretch>
            <a:fillRect/>
          </a:stretch>
        </p:blipFill>
        <p:spPr>
          <a:xfrm>
            <a:off x="7024255" y="1769583"/>
            <a:ext cx="4932217" cy="2875487"/>
          </a:xfrm>
          <a:prstGeom prst="rect">
            <a:avLst/>
          </a:prstGeom>
        </p:spPr>
      </p:pic>
      <p:pic>
        <p:nvPicPr>
          <p:cNvPr id="8" name="Resim 7" descr="metin, küçük resim içeren bir resim&#10;&#10;Açıklama otomatik olarak oluşturuldu">
            <a:extLst>
              <a:ext uri="{FF2B5EF4-FFF2-40B4-BE49-F238E27FC236}">
                <a16:creationId xmlns:a16="http://schemas.microsoft.com/office/drawing/2014/main" id="{6F61351B-9D83-F90D-E9F5-E1C37C40F772}"/>
              </a:ext>
            </a:extLst>
          </p:cNvPr>
          <p:cNvPicPr>
            <a:picLocks noChangeAspect="1"/>
          </p:cNvPicPr>
          <p:nvPr/>
        </p:nvPicPr>
        <p:blipFill>
          <a:blip r:embed="rId4"/>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2962108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09DD12-0394-A7D2-AA38-5C852EA177E6}"/>
              </a:ext>
            </a:extLst>
          </p:cNvPr>
          <p:cNvSpPr>
            <a:spLocks noGrp="1"/>
          </p:cNvSpPr>
          <p:nvPr>
            <p:ph type="title"/>
          </p:nvPr>
        </p:nvSpPr>
        <p:spPr/>
        <p:txBody>
          <a:bodyPr/>
          <a:lstStyle/>
          <a:p>
            <a:r>
              <a:rPr lang="tr-TR" dirty="0">
                <a:ea typeface="+mj-lt"/>
                <a:cs typeface="+mj-lt"/>
              </a:rPr>
              <a:t>Ürün Yaşam Eğrisi (Olgunluk Evresi)</a:t>
            </a:r>
          </a:p>
        </p:txBody>
      </p:sp>
      <p:sp>
        <p:nvSpPr>
          <p:cNvPr id="3" name="İçerik Yer Tutucusu 2">
            <a:extLst>
              <a:ext uri="{FF2B5EF4-FFF2-40B4-BE49-F238E27FC236}">
                <a16:creationId xmlns:a16="http://schemas.microsoft.com/office/drawing/2014/main" id="{12F6E397-FC2B-457F-BE2F-A7770B0BC75A}"/>
              </a:ext>
            </a:extLst>
          </p:cNvPr>
          <p:cNvSpPr>
            <a:spLocks noGrp="1"/>
          </p:cNvSpPr>
          <p:nvPr>
            <p:ph idx="1"/>
          </p:nvPr>
        </p:nvSpPr>
        <p:spPr>
          <a:xfrm>
            <a:off x="838200" y="1506970"/>
            <a:ext cx="10515600" cy="4351338"/>
          </a:xfrm>
        </p:spPr>
        <p:txBody>
          <a:bodyPr vert="horz" lIns="91440" tIns="45720" rIns="91440" bIns="45720" rtlCol="0" anchor="t">
            <a:normAutofit fontScale="47500" lnSpcReduction="20000"/>
          </a:bodyPr>
          <a:lstStyle/>
          <a:p>
            <a:pPr marL="0" indent="0">
              <a:buNone/>
            </a:pPr>
            <a:endParaRPr lang="tr-TR" dirty="0">
              <a:ea typeface="+mn-lt"/>
              <a:cs typeface="+mn-lt"/>
            </a:endParaRPr>
          </a:p>
          <a:p>
            <a:pPr marL="285750" indent="-285750">
              <a:buFont typeface="Arial,Sans-Serif"/>
              <a:buChar char="•"/>
            </a:pPr>
            <a:r>
              <a:rPr lang="tr-TR" b="1" dirty="0">
                <a:ea typeface="+mn-lt"/>
                <a:cs typeface="+mn-lt"/>
              </a:rPr>
              <a:t>Güncel Durum</a:t>
            </a:r>
            <a:endParaRPr lang="en-US" dirty="0">
              <a:ea typeface="+mn-lt"/>
              <a:cs typeface="+mn-lt"/>
            </a:endParaRPr>
          </a:p>
          <a:p>
            <a:pPr marL="0" indent="0">
              <a:buNone/>
            </a:pPr>
            <a:r>
              <a:rPr lang="tr-TR" dirty="0">
                <a:ea typeface="+mn-lt"/>
                <a:cs typeface="+mn-lt"/>
              </a:rPr>
              <a:t>1. Aşama: Bu aşamada firmanın büyümesinden bu yana hedeflerin gerçekleşip gerçekleşmediği, yine performans analizi ve yine güçlü ve zayıf yönleri belirlenir. Pazarın ve piyasanın analizi yapılır ve yapılabilecek değişiklikler tartışılır. Pazarda ve piyasada olgunluk aşamasına gelen firmalarda genellikle yeni müşteri kazanmaktan çok güncel / sadık müşteri kitlesi elde tutulmaya çalışılır. Bu sebeple firmanın sürekli kendini sadık müşterisine hatırlatması, promosyonlar ve kampanyalar sunması gibi faaliyetler göstermesi gerekmektedir. Yeniden SWOT Analizi yapılarak güçlü ve zayıf yönler tespit edilebilir, ve duruma göre harekete geçilebilir.</a:t>
            </a:r>
            <a:endParaRPr lang="en-US" dirty="0">
              <a:ea typeface="+mn-lt"/>
              <a:cs typeface="+mn-lt"/>
            </a:endParaRPr>
          </a:p>
          <a:p>
            <a:pPr marL="285750" indent="-285750">
              <a:buFont typeface="Arial,Sans-Serif"/>
              <a:buChar char="•"/>
            </a:pPr>
            <a:r>
              <a:rPr lang="tr-TR" b="1" dirty="0">
                <a:ea typeface="+mn-lt"/>
                <a:cs typeface="+mn-lt"/>
              </a:rPr>
              <a:t>Yeni Hedefler Belirleme</a:t>
            </a:r>
            <a:endParaRPr lang="en-US" dirty="0">
              <a:ea typeface="+mn-lt"/>
              <a:cs typeface="+mn-lt"/>
            </a:endParaRPr>
          </a:p>
          <a:p>
            <a:pPr marL="0" indent="0">
              <a:buNone/>
            </a:pPr>
            <a:r>
              <a:rPr lang="tr-TR" dirty="0">
                <a:ea typeface="+mn-lt"/>
                <a:cs typeface="+mn-lt"/>
              </a:rPr>
              <a:t>2. Aşama: Yine giriş ve büyüme evresine benzer şekilde şirketin geldiği durum değerlendirilir, performans analiz edilir, gidişat iyi yöndeyse, firma için büyümeye yönelik ya yeni operasyonlar belirlenir ya da önceden belirlenen ve harekete daha geçmemiş operasyonlar harekete geçirilir. Yine, eğer değerlendirilen performans sonrası firmanın gidişatı istendiği yönde değilse bu aşamada nelerin düzeltilebileceği tartışılır ve düzeltme yönünde harekete geçilir.</a:t>
            </a:r>
          </a:p>
          <a:p>
            <a:pPr marL="285750" indent="-285750">
              <a:buFont typeface="Arial,Sans-Serif"/>
              <a:buChar char="•"/>
            </a:pPr>
            <a:r>
              <a:rPr lang="tr-TR" b="1" dirty="0">
                <a:ea typeface="+mn-lt"/>
                <a:cs typeface="+mn-lt"/>
              </a:rPr>
              <a:t>Ürün / Hizmet Geliştirme</a:t>
            </a:r>
            <a:endParaRPr lang="en-US" dirty="0">
              <a:ea typeface="+mn-lt"/>
              <a:cs typeface="+mn-lt"/>
            </a:endParaRPr>
          </a:p>
          <a:p>
            <a:pPr marL="0" indent="0">
              <a:buNone/>
            </a:pPr>
            <a:r>
              <a:rPr lang="tr-TR" dirty="0">
                <a:ea typeface="+mn-lt"/>
                <a:cs typeface="+mn-lt"/>
              </a:rPr>
              <a:t>3. Aşama: Yine giriş ve büyüme evresine benzer şekilde bu aşamada firmanın gösterdiği operasyonları geliştirmesi veya hizmetlerini en iyi seviyeye getirmesi beklenmektedir. "Gerileme" aşamasına geçmemek için, olgunluk evresinde sürekli yeni operasyonlar geliştirme, yeni ürün ve hizmet sunmak gerekir. Böylece sadık müşteri kitlesinin yanında büyüme evresine oranla az da olsa yeni müşteriler firmaya kazandırılabilecektir. Reklam ve pazarlama faaliyetleri için çok çaba harcanır.</a:t>
            </a:r>
            <a:endParaRPr lang="en-US" dirty="0">
              <a:ea typeface="+mn-lt"/>
              <a:cs typeface="+mn-lt"/>
            </a:endParaRPr>
          </a:p>
          <a:p>
            <a:pPr marL="285750" indent="-285750">
              <a:buFont typeface="Arial,Sans-Serif"/>
              <a:buChar char="•"/>
            </a:pPr>
            <a:r>
              <a:rPr lang="tr-TR" b="1" dirty="0">
                <a:ea typeface="+mn-lt"/>
                <a:cs typeface="+mn-lt"/>
              </a:rPr>
              <a:t>Kullanıcı Memnuniyet Araştırmaları</a:t>
            </a:r>
            <a:endParaRPr lang="en-US" dirty="0">
              <a:ea typeface="+mn-lt"/>
              <a:cs typeface="+mn-lt"/>
            </a:endParaRPr>
          </a:p>
          <a:p>
            <a:pPr marL="0" indent="0">
              <a:buNone/>
            </a:pPr>
            <a:r>
              <a:rPr lang="tr-TR" dirty="0">
                <a:ea typeface="+mn-lt"/>
                <a:cs typeface="+mn-lt"/>
              </a:rPr>
              <a:t>4. Aşama: Yine, hedef; sadık müşteriyi platformda tutmaktır. Bundan dolayı kullanıcı memnuniyetini artırma çabasına girişilir. Kullanıcılardan gelen her türlü geri dönüş değerlendirilir ve maksimum hizmet verilmeye çalışılır. Kullanıcı verileri incelenir, analiz edilir ve değerlendirilir ve optimal sonuçları elde etmek için harekete geçilir.</a:t>
            </a:r>
            <a:endParaRPr lang="tr-TR" dirty="0"/>
          </a:p>
        </p:txBody>
      </p:sp>
      <p:pic>
        <p:nvPicPr>
          <p:cNvPr id="5" name="Resim 4" descr="metin, küçük resim içeren bir resim&#10;&#10;Açıklama otomatik olarak oluşturuldu">
            <a:extLst>
              <a:ext uri="{FF2B5EF4-FFF2-40B4-BE49-F238E27FC236}">
                <a16:creationId xmlns:a16="http://schemas.microsoft.com/office/drawing/2014/main" id="{E3E6CD07-2DDC-9DCF-9ECA-F37F6B87F8F6}"/>
              </a:ext>
            </a:extLst>
          </p:cNvPr>
          <p:cNvPicPr>
            <a:picLocks noChangeAspect="1"/>
          </p:cNvPicPr>
          <p:nvPr/>
        </p:nvPicPr>
        <p:blipFill>
          <a:blip r:embed="rId2"/>
          <a:stretch>
            <a:fillRect/>
          </a:stretch>
        </p:blipFill>
        <p:spPr>
          <a:xfrm>
            <a:off x="10385759" y="172762"/>
            <a:ext cx="1643921" cy="382106"/>
          </a:xfrm>
          <a:prstGeom prst="rect">
            <a:avLst/>
          </a:prstGeom>
        </p:spPr>
      </p:pic>
      <p:pic>
        <p:nvPicPr>
          <p:cNvPr id="7" name="Resim 6">
            <a:extLst>
              <a:ext uri="{FF2B5EF4-FFF2-40B4-BE49-F238E27FC236}">
                <a16:creationId xmlns:a16="http://schemas.microsoft.com/office/drawing/2014/main" id="{CFCD9BD7-1830-B98C-722B-71D67BA07720}"/>
              </a:ext>
            </a:extLst>
          </p:cNvPr>
          <p:cNvPicPr>
            <a:picLocks noChangeAspect="1"/>
          </p:cNvPicPr>
          <p:nvPr/>
        </p:nvPicPr>
        <p:blipFill>
          <a:blip r:embed="rId3"/>
          <a:stretch>
            <a:fillRect/>
          </a:stretch>
        </p:blipFill>
        <p:spPr>
          <a:xfrm>
            <a:off x="9892146" y="5486026"/>
            <a:ext cx="2105892" cy="1386205"/>
          </a:xfrm>
          <a:prstGeom prst="rect">
            <a:avLst/>
          </a:prstGeom>
        </p:spPr>
      </p:pic>
      <p:sp>
        <p:nvSpPr>
          <p:cNvPr id="9" name="Oval 8">
            <a:extLst>
              <a:ext uri="{FF2B5EF4-FFF2-40B4-BE49-F238E27FC236}">
                <a16:creationId xmlns:a16="http://schemas.microsoft.com/office/drawing/2014/main" id="{CE612FEE-9DC5-6B55-2210-D6E585EAE2E8}"/>
              </a:ext>
            </a:extLst>
          </p:cNvPr>
          <p:cNvSpPr/>
          <p:nvPr/>
        </p:nvSpPr>
        <p:spPr>
          <a:xfrm>
            <a:off x="11078867"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782182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065C75-ABF7-9567-AA27-C5EF6048EB90}"/>
              </a:ext>
            </a:extLst>
          </p:cNvPr>
          <p:cNvSpPr>
            <a:spLocks noGrp="1"/>
          </p:cNvSpPr>
          <p:nvPr>
            <p:ph type="title"/>
          </p:nvPr>
        </p:nvSpPr>
        <p:spPr>
          <a:xfrm>
            <a:off x="838200" y="4907"/>
            <a:ext cx="10515600" cy="1325563"/>
          </a:xfrm>
        </p:spPr>
        <p:txBody>
          <a:bodyPr/>
          <a:lstStyle/>
          <a:p>
            <a:r>
              <a:rPr lang="tr-TR" dirty="0">
                <a:ea typeface="+mj-lt"/>
                <a:cs typeface="+mj-lt"/>
              </a:rPr>
              <a:t>Ürün Yaşam Eğrisi (Olgunluk Evresi)</a:t>
            </a:r>
            <a:br>
              <a:rPr lang="tr-TR" dirty="0">
                <a:ea typeface="+mj-lt"/>
                <a:cs typeface="+mj-lt"/>
              </a:rPr>
            </a:br>
            <a:r>
              <a:rPr lang="tr-TR" dirty="0">
                <a:ea typeface="+mj-lt"/>
                <a:cs typeface="+mj-lt"/>
              </a:rPr>
              <a:t>- 1. Aşama</a:t>
            </a:r>
            <a:endParaRPr lang="tr-TR" dirty="0"/>
          </a:p>
        </p:txBody>
      </p:sp>
      <p:pic>
        <p:nvPicPr>
          <p:cNvPr id="5" name="Resim 4">
            <a:extLst>
              <a:ext uri="{FF2B5EF4-FFF2-40B4-BE49-F238E27FC236}">
                <a16:creationId xmlns:a16="http://schemas.microsoft.com/office/drawing/2014/main" id="{30172A72-63E4-70EE-00B9-CE9D19844F04}"/>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6" name="Oval 5">
            <a:extLst>
              <a:ext uri="{FF2B5EF4-FFF2-40B4-BE49-F238E27FC236}">
                <a16:creationId xmlns:a16="http://schemas.microsoft.com/office/drawing/2014/main" id="{E8D8157A-CEBB-3527-2BAC-8E20529ABFF4}"/>
              </a:ext>
            </a:extLst>
          </p:cNvPr>
          <p:cNvSpPr/>
          <p:nvPr/>
        </p:nvSpPr>
        <p:spPr>
          <a:xfrm>
            <a:off x="11078867"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3" name="Resim 3">
            <a:extLst>
              <a:ext uri="{FF2B5EF4-FFF2-40B4-BE49-F238E27FC236}">
                <a16:creationId xmlns:a16="http://schemas.microsoft.com/office/drawing/2014/main" id="{7C3BF3D5-0318-E32F-F7F7-9BB9BB38FEFA}"/>
              </a:ext>
            </a:extLst>
          </p:cNvPr>
          <p:cNvPicPr>
            <a:picLocks noGrp="1" noChangeAspect="1"/>
          </p:cNvPicPr>
          <p:nvPr>
            <p:ph idx="1"/>
          </p:nvPr>
        </p:nvPicPr>
        <p:blipFill>
          <a:blip r:embed="rId3"/>
          <a:stretch>
            <a:fillRect/>
          </a:stretch>
        </p:blipFill>
        <p:spPr>
          <a:xfrm>
            <a:off x="820861" y="1257589"/>
            <a:ext cx="8582933" cy="5542828"/>
          </a:xfrm>
        </p:spPr>
      </p:pic>
      <p:pic>
        <p:nvPicPr>
          <p:cNvPr id="7" name="Resim 6" descr="metin, küçük resim içeren bir resim&#10;&#10;Açıklama otomatik olarak oluşturuldu">
            <a:extLst>
              <a:ext uri="{FF2B5EF4-FFF2-40B4-BE49-F238E27FC236}">
                <a16:creationId xmlns:a16="http://schemas.microsoft.com/office/drawing/2014/main" id="{E5F6D7E0-6E98-39F6-59A1-990F4388AE7F}"/>
              </a:ext>
            </a:extLst>
          </p:cNvPr>
          <p:cNvPicPr>
            <a:picLocks noChangeAspect="1"/>
          </p:cNvPicPr>
          <p:nvPr/>
        </p:nvPicPr>
        <p:blipFill>
          <a:blip r:embed="rId4"/>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3480045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065C75-ABF7-9567-AA27-C5EF6048EB90}"/>
              </a:ext>
            </a:extLst>
          </p:cNvPr>
          <p:cNvSpPr>
            <a:spLocks noGrp="1"/>
          </p:cNvSpPr>
          <p:nvPr>
            <p:ph type="title"/>
          </p:nvPr>
        </p:nvSpPr>
        <p:spPr/>
        <p:txBody>
          <a:bodyPr/>
          <a:lstStyle/>
          <a:p>
            <a:r>
              <a:rPr lang="tr-TR" dirty="0">
                <a:ea typeface="+mj-lt"/>
                <a:cs typeface="+mj-lt"/>
              </a:rPr>
              <a:t>Ürün Yaşam Eğrisi (Olgunluk Evresi)</a:t>
            </a:r>
            <a:br>
              <a:rPr lang="tr-TR" dirty="0">
                <a:ea typeface="+mj-lt"/>
                <a:cs typeface="+mj-lt"/>
              </a:rPr>
            </a:br>
            <a:r>
              <a:rPr lang="tr-TR" dirty="0">
                <a:ea typeface="+mj-lt"/>
                <a:cs typeface="+mj-lt"/>
              </a:rPr>
              <a:t>- 2. Aşama</a:t>
            </a:r>
            <a:endParaRPr lang="tr-TR" dirty="0"/>
          </a:p>
        </p:txBody>
      </p:sp>
      <p:sp>
        <p:nvSpPr>
          <p:cNvPr id="3" name="İçerik Yer Tutucusu 2">
            <a:extLst>
              <a:ext uri="{FF2B5EF4-FFF2-40B4-BE49-F238E27FC236}">
                <a16:creationId xmlns:a16="http://schemas.microsoft.com/office/drawing/2014/main" id="{EB49D726-7C30-BE0F-D9D2-6C00A2F5B82C}"/>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tr-TR" b="1" dirty="0">
                <a:ea typeface="+mn-lt"/>
                <a:cs typeface="+mn-lt"/>
              </a:rPr>
              <a:t>Yeni Hedefler Belirleme;</a:t>
            </a:r>
            <a:endParaRPr lang="tr-TR" b="1"/>
          </a:p>
          <a:p>
            <a:pPr marL="285750" indent="-285750"/>
            <a:r>
              <a:rPr lang="tr-TR" dirty="0">
                <a:ea typeface="+mn-lt"/>
                <a:cs typeface="+mn-lt"/>
              </a:rPr>
              <a:t>Farklı hedef kitlelerine farklı promosyonlar, hedefe yönelik pazarlama</a:t>
            </a:r>
          </a:p>
          <a:p>
            <a:pPr marL="285750" indent="-285750">
              <a:buFont typeface="Arial,Sans-Serif" panose="020B0604020202020204" pitchFamily="34" charset="0"/>
            </a:pPr>
            <a:r>
              <a:rPr lang="tr-TR" dirty="0">
                <a:ea typeface="+mn-lt"/>
                <a:cs typeface="+mn-lt"/>
              </a:rPr>
              <a:t>Şube sayısının dünya çapında artması, müşteriye yönelik en iyi deneyimi sunabilmek için çalışan sayısını duruma göre artırma</a:t>
            </a:r>
          </a:p>
          <a:p>
            <a:pPr marL="285750" indent="-285750">
              <a:buFont typeface="Arial,Sans-Serif" panose="020B0604020202020204" pitchFamily="34" charset="0"/>
            </a:pPr>
            <a:r>
              <a:rPr lang="tr-TR" dirty="0">
                <a:ea typeface="+mn-lt"/>
                <a:cs typeface="+mn-lt"/>
              </a:rPr>
              <a:t>Mevcut sadık müşterileri elde tutmaya çalışma, kullanıcı deneyimindeki kaliteyi gelebilecek en iyi duruma getirme</a:t>
            </a:r>
            <a:endParaRPr lang="en-US" dirty="0">
              <a:ea typeface="+mn-lt"/>
              <a:cs typeface="+mn-lt"/>
            </a:endParaRPr>
          </a:p>
          <a:p>
            <a:pPr marL="285750" indent="-285750">
              <a:buFont typeface="Arial,Sans-Serif" panose="020B0604020202020204" pitchFamily="34" charset="0"/>
            </a:pPr>
            <a:r>
              <a:rPr lang="tr-TR" dirty="0">
                <a:ea typeface="+mn-lt"/>
                <a:cs typeface="+mn-lt"/>
              </a:rPr>
              <a:t>Düzenli kullanıcıların alışverişine devamı için deneyimlerini geliştirme ve ekstra kampanyalar sunma, bildirimlerle, reklamlarla ve pazarlamayla sürekli kendini hatırlatma</a:t>
            </a:r>
            <a:endParaRPr lang="en-US" dirty="0">
              <a:ea typeface="+mn-lt"/>
              <a:cs typeface="+mn-lt"/>
            </a:endParaRPr>
          </a:p>
          <a:p>
            <a:pPr marL="285750" indent="-285750">
              <a:buFont typeface="Arial,Sans-Serif" panose="020B0604020202020204" pitchFamily="34" charset="0"/>
            </a:pPr>
            <a:r>
              <a:rPr lang="tr-TR" dirty="0">
                <a:ea typeface="+mn-lt"/>
                <a:cs typeface="+mn-lt"/>
              </a:rPr>
              <a:t>Pazarlamaları daha çok hatırlatma amacıyla yapma, sürekli akılda ve piyasada kalmaya çalışma</a:t>
            </a:r>
          </a:p>
          <a:p>
            <a:pPr marL="285750" indent="-285750">
              <a:buFont typeface="Arial,Sans-Serif" panose="020B0604020202020204" pitchFamily="34" charset="0"/>
            </a:pPr>
            <a:r>
              <a:rPr lang="tr-TR" dirty="0">
                <a:ea typeface="+mn-lt"/>
                <a:cs typeface="+mn-lt"/>
              </a:rPr>
              <a:t>"Gerileme" evresine geçmemek için aktif bir şekilde her yeni hizmet durağanlaştığında farklı bir hizmet devreye sokma</a:t>
            </a:r>
          </a:p>
          <a:p>
            <a:pPr marL="285750" indent="-285750"/>
            <a:endParaRPr lang="tr-TR" dirty="0">
              <a:ea typeface="+mn-lt"/>
              <a:cs typeface="+mn-lt"/>
            </a:endParaRPr>
          </a:p>
          <a:p>
            <a:pPr marL="0" indent="0">
              <a:buNone/>
            </a:pPr>
            <a:endParaRPr lang="tr-TR" dirty="0">
              <a:ea typeface="+mn-lt"/>
              <a:cs typeface="+mn-lt"/>
            </a:endParaRPr>
          </a:p>
        </p:txBody>
      </p:sp>
      <p:pic>
        <p:nvPicPr>
          <p:cNvPr id="5" name="Resim 4">
            <a:extLst>
              <a:ext uri="{FF2B5EF4-FFF2-40B4-BE49-F238E27FC236}">
                <a16:creationId xmlns:a16="http://schemas.microsoft.com/office/drawing/2014/main" id="{30172A72-63E4-70EE-00B9-CE9D19844F04}"/>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6" name="Oval 5">
            <a:extLst>
              <a:ext uri="{FF2B5EF4-FFF2-40B4-BE49-F238E27FC236}">
                <a16:creationId xmlns:a16="http://schemas.microsoft.com/office/drawing/2014/main" id="{E8D8157A-CEBB-3527-2BAC-8E20529ABFF4}"/>
              </a:ext>
            </a:extLst>
          </p:cNvPr>
          <p:cNvSpPr/>
          <p:nvPr/>
        </p:nvSpPr>
        <p:spPr>
          <a:xfrm>
            <a:off x="11078867"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descr="metin, küçük resim içeren bir resim&#10;&#10;Açıklama otomatik olarak oluşturuldu">
            <a:extLst>
              <a:ext uri="{FF2B5EF4-FFF2-40B4-BE49-F238E27FC236}">
                <a16:creationId xmlns:a16="http://schemas.microsoft.com/office/drawing/2014/main" id="{C5A4EB0D-5E3C-AEF0-D35E-CACCF50EF48C}"/>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583360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51E3A4-B6C0-A326-4390-571D6A66012C}"/>
              </a:ext>
            </a:extLst>
          </p:cNvPr>
          <p:cNvSpPr>
            <a:spLocks noGrp="1"/>
          </p:cNvSpPr>
          <p:nvPr>
            <p:ph type="title"/>
          </p:nvPr>
        </p:nvSpPr>
        <p:spPr/>
        <p:txBody>
          <a:bodyPr/>
          <a:lstStyle/>
          <a:p>
            <a:r>
              <a:rPr lang="tr-TR" dirty="0">
                <a:cs typeface="Calibri Light"/>
              </a:rPr>
              <a:t>NICHE Değer Önerisi</a:t>
            </a:r>
            <a:endParaRPr lang="tr-TR" dirty="0"/>
          </a:p>
        </p:txBody>
      </p:sp>
      <p:sp>
        <p:nvSpPr>
          <p:cNvPr id="3" name="İçerik Yer Tutucusu 2">
            <a:extLst>
              <a:ext uri="{FF2B5EF4-FFF2-40B4-BE49-F238E27FC236}">
                <a16:creationId xmlns:a16="http://schemas.microsoft.com/office/drawing/2014/main" id="{1EC2C1A4-B8A3-E694-8275-E27C81935C24}"/>
              </a:ext>
            </a:extLst>
          </p:cNvPr>
          <p:cNvSpPr>
            <a:spLocks noGrp="1"/>
          </p:cNvSpPr>
          <p:nvPr>
            <p:ph idx="1"/>
          </p:nvPr>
        </p:nvSpPr>
        <p:spPr/>
        <p:txBody>
          <a:bodyPr vert="horz" lIns="91440" tIns="45720" rIns="91440" bIns="45720" rtlCol="0" anchor="t">
            <a:normAutofit/>
          </a:bodyPr>
          <a:lstStyle/>
          <a:p>
            <a:pPr marL="0" indent="0">
              <a:buNone/>
            </a:pPr>
            <a:r>
              <a:rPr lang="tr-TR" dirty="0">
                <a:cs typeface="Calibri"/>
              </a:rPr>
              <a:t>Günümüzde </a:t>
            </a:r>
            <a:r>
              <a:rPr lang="tr-TR" dirty="0" err="1">
                <a:cs typeface="Calibri"/>
              </a:rPr>
              <a:t>nufüsun</a:t>
            </a:r>
            <a:r>
              <a:rPr lang="tr-TR" dirty="0">
                <a:cs typeface="Calibri"/>
              </a:rPr>
              <a:t> büyük çoğunluğu interneti ve sosyal medya uygulamalarını aktif kullanmaktadır. İnternet ve sosyal medya kullanımı aktiften de öte hayatımızın ayrılmaz bir parçası haline gelmiştir. Özellikle genç nüfusun çok aktif olarak kullandığı sosyal medya uygulamalarında (Instagram, Twitter, Youtube, </a:t>
            </a:r>
            <a:r>
              <a:rPr lang="tr-TR" dirty="0" err="1">
                <a:cs typeface="Calibri"/>
              </a:rPr>
              <a:t>Twitch</a:t>
            </a:r>
            <a:r>
              <a:rPr lang="tr-TR" dirty="0">
                <a:cs typeface="Calibri"/>
              </a:rPr>
              <a:t> vb.) çeşitli alanlarda içerik üreten internet kişilikleri, takipçilerine ve potansiyel takipçilerine zaman zaman kendi ürünlerini sunmaktadır. Bu ürünler içerik üreticisinin performans gösterdiği alana göre değişmektedir. Genellikle giyim alanında sundukları ürünlere oldukça fazla talep olmaktadır ve hızla tükenmektedir.</a:t>
            </a:r>
          </a:p>
        </p:txBody>
      </p:sp>
      <p:pic>
        <p:nvPicPr>
          <p:cNvPr id="6" name="Resim 5" descr="metin, küçük resim içeren bir resim&#10;&#10;Açıklama otomatik olarak oluşturuldu">
            <a:extLst>
              <a:ext uri="{FF2B5EF4-FFF2-40B4-BE49-F238E27FC236}">
                <a16:creationId xmlns:a16="http://schemas.microsoft.com/office/drawing/2014/main" id="{4D03DF98-0683-2E36-310D-9AB9375DFE32}"/>
              </a:ext>
            </a:extLst>
          </p:cNvPr>
          <p:cNvPicPr>
            <a:picLocks noChangeAspect="1"/>
          </p:cNvPicPr>
          <p:nvPr/>
        </p:nvPicPr>
        <p:blipFill>
          <a:blip r:embed="rId2"/>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326724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065C75-ABF7-9567-AA27-C5EF6048EB90}"/>
              </a:ext>
            </a:extLst>
          </p:cNvPr>
          <p:cNvSpPr>
            <a:spLocks noGrp="1"/>
          </p:cNvSpPr>
          <p:nvPr>
            <p:ph type="title"/>
          </p:nvPr>
        </p:nvSpPr>
        <p:spPr/>
        <p:txBody>
          <a:bodyPr/>
          <a:lstStyle/>
          <a:p>
            <a:r>
              <a:rPr lang="tr-TR" dirty="0">
                <a:ea typeface="+mj-lt"/>
                <a:cs typeface="+mj-lt"/>
              </a:rPr>
              <a:t>Ürün Yaşam Eğrisi (Olgunluk Evresi)</a:t>
            </a:r>
            <a:br>
              <a:rPr lang="tr-TR" dirty="0">
                <a:ea typeface="+mj-lt"/>
                <a:cs typeface="+mj-lt"/>
              </a:rPr>
            </a:br>
            <a:r>
              <a:rPr lang="tr-TR" dirty="0">
                <a:ea typeface="+mj-lt"/>
                <a:cs typeface="+mj-lt"/>
              </a:rPr>
              <a:t>- 3. Aşama</a:t>
            </a:r>
            <a:endParaRPr lang="tr-TR" dirty="0"/>
          </a:p>
        </p:txBody>
      </p:sp>
      <p:sp>
        <p:nvSpPr>
          <p:cNvPr id="3" name="İçerik Yer Tutucusu 2">
            <a:extLst>
              <a:ext uri="{FF2B5EF4-FFF2-40B4-BE49-F238E27FC236}">
                <a16:creationId xmlns:a16="http://schemas.microsoft.com/office/drawing/2014/main" id="{EB49D726-7C30-BE0F-D9D2-6C00A2F5B82C}"/>
              </a:ext>
            </a:extLst>
          </p:cNvPr>
          <p:cNvSpPr>
            <a:spLocks noGrp="1"/>
          </p:cNvSpPr>
          <p:nvPr>
            <p:ph idx="1"/>
          </p:nvPr>
        </p:nvSpPr>
        <p:spPr/>
        <p:txBody>
          <a:bodyPr vert="horz" lIns="91440" tIns="45720" rIns="91440" bIns="45720" rtlCol="0" anchor="t">
            <a:normAutofit/>
          </a:bodyPr>
          <a:lstStyle/>
          <a:p>
            <a:pPr marL="0" indent="0">
              <a:buNone/>
            </a:pPr>
            <a:r>
              <a:rPr lang="tr-TR" b="1" dirty="0">
                <a:ea typeface="+mn-lt"/>
                <a:cs typeface="+mn-lt"/>
              </a:rPr>
              <a:t>Ürün / Hizmet Geliştirme için seçenekler;</a:t>
            </a:r>
            <a:endParaRPr lang="tr-TR" b="1" dirty="0"/>
          </a:p>
          <a:p>
            <a:pPr marL="285750" indent="-285750"/>
            <a:r>
              <a:rPr lang="tr-TR" dirty="0" err="1">
                <a:ea typeface="+mn-lt"/>
                <a:cs typeface="+mn-lt"/>
              </a:rPr>
              <a:t>Tom</a:t>
            </a:r>
            <a:r>
              <a:rPr lang="tr-TR" dirty="0">
                <a:ea typeface="+mn-lt"/>
                <a:cs typeface="+mn-lt"/>
              </a:rPr>
              <a:t> </a:t>
            </a:r>
            <a:r>
              <a:rPr lang="tr-TR" dirty="0" err="1">
                <a:ea typeface="+mn-lt"/>
                <a:cs typeface="+mn-lt"/>
              </a:rPr>
              <a:t>Brady</a:t>
            </a:r>
            <a:r>
              <a:rPr lang="tr-TR" dirty="0">
                <a:ea typeface="+mn-lt"/>
                <a:cs typeface="+mn-lt"/>
              </a:rPr>
              <a:t>, </a:t>
            </a:r>
            <a:r>
              <a:rPr lang="tr-TR" dirty="0" err="1">
                <a:ea typeface="+mn-lt"/>
                <a:cs typeface="+mn-lt"/>
              </a:rPr>
              <a:t>Cristiano</a:t>
            </a:r>
            <a:r>
              <a:rPr lang="tr-TR" dirty="0">
                <a:ea typeface="+mn-lt"/>
                <a:cs typeface="+mn-lt"/>
              </a:rPr>
              <a:t> Ronaldo gibi kendine ait markaları bulunan dünya çapındaki isimleri uygulama bünyesine katmaya çalışma</a:t>
            </a:r>
          </a:p>
          <a:p>
            <a:pPr marL="285750" indent="-285750"/>
            <a:r>
              <a:rPr lang="tr-TR" dirty="0" err="1">
                <a:ea typeface="+mn-lt"/>
                <a:cs typeface="+mn-lt"/>
              </a:rPr>
              <a:t>Pre-Order</a:t>
            </a:r>
            <a:r>
              <a:rPr lang="tr-TR" dirty="0">
                <a:ea typeface="+mn-lt"/>
                <a:cs typeface="+mn-lt"/>
              </a:rPr>
              <a:t> / Premium Sistemi getirerek ayrıcalıklı müşteri olma imkanı sunma</a:t>
            </a:r>
          </a:p>
          <a:p>
            <a:pPr marL="285750" indent="-285750"/>
            <a:r>
              <a:rPr lang="tr-TR" dirty="0" err="1">
                <a:ea typeface="+mn-lt"/>
                <a:cs typeface="+mn-lt"/>
              </a:rPr>
              <a:t>Metaverse</a:t>
            </a:r>
            <a:r>
              <a:rPr lang="tr-TR" dirty="0">
                <a:ea typeface="+mn-lt"/>
                <a:cs typeface="+mn-lt"/>
              </a:rPr>
              <a:t> AVM planını devreye sokma</a:t>
            </a:r>
          </a:p>
          <a:p>
            <a:pPr marL="285750" indent="-285750"/>
            <a:r>
              <a:rPr lang="tr-TR" dirty="0">
                <a:ea typeface="+mn-lt"/>
                <a:cs typeface="+mn-lt"/>
              </a:rPr>
              <a:t>Önceden planlanan ve harekete geçirilmeyen yeni ürünlerin ve hizmetlerin uygun şartlar oluştuğu sürece harekete geçirilmesi</a:t>
            </a:r>
          </a:p>
          <a:p>
            <a:pPr marL="0" indent="0">
              <a:buNone/>
            </a:pPr>
            <a:endParaRPr lang="tr-TR" dirty="0">
              <a:ea typeface="+mn-lt"/>
              <a:cs typeface="+mn-lt"/>
            </a:endParaRPr>
          </a:p>
        </p:txBody>
      </p:sp>
      <p:pic>
        <p:nvPicPr>
          <p:cNvPr id="5" name="Resim 4">
            <a:extLst>
              <a:ext uri="{FF2B5EF4-FFF2-40B4-BE49-F238E27FC236}">
                <a16:creationId xmlns:a16="http://schemas.microsoft.com/office/drawing/2014/main" id="{30172A72-63E4-70EE-00B9-CE9D19844F04}"/>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6" name="Oval 5">
            <a:extLst>
              <a:ext uri="{FF2B5EF4-FFF2-40B4-BE49-F238E27FC236}">
                <a16:creationId xmlns:a16="http://schemas.microsoft.com/office/drawing/2014/main" id="{E8D8157A-CEBB-3527-2BAC-8E20529ABFF4}"/>
              </a:ext>
            </a:extLst>
          </p:cNvPr>
          <p:cNvSpPr/>
          <p:nvPr/>
        </p:nvSpPr>
        <p:spPr>
          <a:xfrm>
            <a:off x="11078867"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descr="metin, küçük resim içeren bir resim&#10;&#10;Açıklama otomatik olarak oluşturuldu">
            <a:extLst>
              <a:ext uri="{FF2B5EF4-FFF2-40B4-BE49-F238E27FC236}">
                <a16:creationId xmlns:a16="http://schemas.microsoft.com/office/drawing/2014/main" id="{E972E0DE-6DC4-3047-713F-8F7A49A25B34}"/>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2296316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0A2083-B96A-A68D-392B-B3B2D6F7DA21}"/>
              </a:ext>
            </a:extLst>
          </p:cNvPr>
          <p:cNvSpPr>
            <a:spLocks noGrp="1"/>
          </p:cNvSpPr>
          <p:nvPr>
            <p:ph type="title"/>
          </p:nvPr>
        </p:nvSpPr>
        <p:spPr/>
        <p:txBody>
          <a:bodyPr/>
          <a:lstStyle/>
          <a:p>
            <a:r>
              <a:rPr lang="tr-TR" dirty="0">
                <a:ea typeface="+mj-lt"/>
                <a:cs typeface="+mj-lt"/>
              </a:rPr>
              <a:t>Ürün Yaşam Eğrisi (Olgunluk Evresi)</a:t>
            </a:r>
            <a:br>
              <a:rPr lang="tr-TR" dirty="0">
                <a:ea typeface="+mj-lt"/>
                <a:cs typeface="+mj-lt"/>
              </a:rPr>
            </a:br>
            <a:r>
              <a:rPr lang="tr-TR" dirty="0">
                <a:ea typeface="+mj-lt"/>
                <a:cs typeface="+mj-lt"/>
              </a:rPr>
              <a:t>- 3. Aşama</a:t>
            </a:r>
            <a:endParaRPr lang="tr-TR" dirty="0"/>
          </a:p>
        </p:txBody>
      </p:sp>
      <p:sp>
        <p:nvSpPr>
          <p:cNvPr id="3" name="İçerik Yer Tutucusu 2">
            <a:extLst>
              <a:ext uri="{FF2B5EF4-FFF2-40B4-BE49-F238E27FC236}">
                <a16:creationId xmlns:a16="http://schemas.microsoft.com/office/drawing/2014/main" id="{76CF5B5C-360D-480F-4B1A-F3DD29A09E98}"/>
              </a:ext>
            </a:extLst>
          </p:cNvPr>
          <p:cNvSpPr>
            <a:spLocks noGrp="1"/>
          </p:cNvSpPr>
          <p:nvPr>
            <p:ph idx="1"/>
          </p:nvPr>
        </p:nvSpPr>
        <p:spPr>
          <a:xfrm>
            <a:off x="838200" y="1825625"/>
            <a:ext cx="4994225" cy="4363829"/>
          </a:xfrm>
        </p:spPr>
        <p:txBody>
          <a:bodyPr vert="horz" lIns="91440" tIns="45720" rIns="91440" bIns="45720" rtlCol="0" anchor="ctr">
            <a:normAutofit fontScale="85000" lnSpcReduction="10000"/>
          </a:bodyPr>
          <a:lstStyle/>
          <a:p>
            <a:pPr marL="0" indent="0">
              <a:buNone/>
            </a:pPr>
            <a:r>
              <a:rPr lang="tr-TR" b="1" dirty="0">
                <a:cs typeface="Calibri"/>
              </a:rPr>
              <a:t>Ünlü İsimlerin Markalarını Bağlama;</a:t>
            </a:r>
            <a:endParaRPr lang="tr-TR" b="1" dirty="0"/>
          </a:p>
          <a:p>
            <a:r>
              <a:rPr lang="tr-TR" dirty="0">
                <a:ea typeface="+mn-lt"/>
                <a:cs typeface="+mn-lt"/>
              </a:rPr>
              <a:t>Günümüzde </a:t>
            </a:r>
            <a:r>
              <a:rPr lang="tr-TR" dirty="0" err="1">
                <a:ea typeface="+mn-lt"/>
                <a:cs typeface="+mn-lt"/>
              </a:rPr>
              <a:t>Tom</a:t>
            </a:r>
            <a:r>
              <a:rPr lang="tr-TR" dirty="0">
                <a:ea typeface="+mn-lt"/>
                <a:cs typeface="+mn-lt"/>
              </a:rPr>
              <a:t> </a:t>
            </a:r>
            <a:r>
              <a:rPr lang="tr-TR" dirty="0" err="1">
                <a:ea typeface="+mn-lt"/>
                <a:cs typeface="+mn-lt"/>
              </a:rPr>
              <a:t>Brady</a:t>
            </a:r>
            <a:r>
              <a:rPr lang="tr-TR" dirty="0">
                <a:ea typeface="+mn-lt"/>
                <a:cs typeface="+mn-lt"/>
              </a:rPr>
              <a:t>, </a:t>
            </a:r>
            <a:r>
              <a:rPr lang="tr-TR" dirty="0" err="1">
                <a:ea typeface="+mn-lt"/>
                <a:cs typeface="+mn-lt"/>
              </a:rPr>
              <a:t>Cristiano</a:t>
            </a:r>
            <a:r>
              <a:rPr lang="tr-TR" dirty="0">
                <a:ea typeface="+mn-lt"/>
                <a:cs typeface="+mn-lt"/>
              </a:rPr>
              <a:t> Ronaldo gibi dünya çapındaki isimler,</a:t>
            </a:r>
            <a:r>
              <a:rPr lang="tr-TR" dirty="0">
                <a:cs typeface="Calibri"/>
              </a:rPr>
              <a:t> özellikle eski sporcular, kendi markalarını oluşturmakta ve yok satmakta. </a:t>
            </a:r>
            <a:r>
              <a:rPr lang="tr-TR" dirty="0" err="1">
                <a:cs typeface="Calibri"/>
              </a:rPr>
              <a:t>NICHE'in</a:t>
            </a:r>
            <a:r>
              <a:rPr lang="tr-TR" dirty="0">
                <a:cs typeface="Calibri"/>
              </a:rPr>
              <a:t> Olgunluk </a:t>
            </a:r>
            <a:r>
              <a:rPr lang="tr-TR" dirty="0" err="1">
                <a:cs typeface="Calibri"/>
              </a:rPr>
              <a:t>Evresi'ne</a:t>
            </a:r>
            <a:r>
              <a:rPr lang="tr-TR" dirty="0">
                <a:cs typeface="Calibri"/>
              </a:rPr>
              <a:t> yüksek başarı ile geldiğini varsayarsak bu isimlerle anlaşma yapılabileceği düşünülebilir. NICHE çatısı altına bu isimleri katmak markanın dünya markası olduğunu tescil eder, ve marka piyasaya kendini kanıtlamış olur.</a:t>
            </a:r>
            <a:endParaRPr lang="tr-TR">
              <a:cs typeface="Calibri"/>
            </a:endParaRPr>
          </a:p>
        </p:txBody>
      </p:sp>
      <p:pic>
        <p:nvPicPr>
          <p:cNvPr id="5" name="Resim 4">
            <a:extLst>
              <a:ext uri="{FF2B5EF4-FFF2-40B4-BE49-F238E27FC236}">
                <a16:creationId xmlns:a16="http://schemas.microsoft.com/office/drawing/2014/main" id="{821147C5-1A67-7D74-862E-D5AFED1CEBBE}"/>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404CBB22-A011-45BA-0FB9-75CDB993022A}"/>
              </a:ext>
            </a:extLst>
          </p:cNvPr>
          <p:cNvSpPr/>
          <p:nvPr/>
        </p:nvSpPr>
        <p:spPr>
          <a:xfrm>
            <a:off x="11078867"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descr="metin, küçük resim içeren bir resim&#10;&#10;Açıklama otomatik olarak oluşturuldu">
            <a:extLst>
              <a:ext uri="{FF2B5EF4-FFF2-40B4-BE49-F238E27FC236}">
                <a16:creationId xmlns:a16="http://schemas.microsoft.com/office/drawing/2014/main" id="{01F7FE5D-748F-6B10-04D3-A0EDAC80FAB8}"/>
              </a:ext>
            </a:extLst>
          </p:cNvPr>
          <p:cNvPicPr>
            <a:picLocks noChangeAspect="1"/>
          </p:cNvPicPr>
          <p:nvPr/>
        </p:nvPicPr>
        <p:blipFill>
          <a:blip r:embed="rId3"/>
          <a:stretch>
            <a:fillRect/>
          </a:stretch>
        </p:blipFill>
        <p:spPr>
          <a:xfrm>
            <a:off x="10385759" y="172762"/>
            <a:ext cx="1643921" cy="382106"/>
          </a:xfrm>
          <a:prstGeom prst="rect">
            <a:avLst/>
          </a:prstGeom>
        </p:spPr>
      </p:pic>
      <p:pic>
        <p:nvPicPr>
          <p:cNvPr id="4" name="Resim 5" descr="metin, çayır, adam, kort içeren bir resim&#10;&#10;Açıklama otomatik olarak oluşturuldu">
            <a:extLst>
              <a:ext uri="{FF2B5EF4-FFF2-40B4-BE49-F238E27FC236}">
                <a16:creationId xmlns:a16="http://schemas.microsoft.com/office/drawing/2014/main" id="{4EBD4F7B-C6BD-7940-DF37-5B6D8784EB97}"/>
              </a:ext>
            </a:extLst>
          </p:cNvPr>
          <p:cNvPicPr>
            <a:picLocks noChangeAspect="1"/>
          </p:cNvPicPr>
          <p:nvPr/>
        </p:nvPicPr>
        <p:blipFill>
          <a:blip r:embed="rId4"/>
          <a:stretch>
            <a:fillRect/>
          </a:stretch>
        </p:blipFill>
        <p:spPr>
          <a:xfrm>
            <a:off x="7035382" y="1225704"/>
            <a:ext cx="4704413" cy="4169246"/>
          </a:xfrm>
          <a:prstGeom prst="rect">
            <a:avLst/>
          </a:prstGeom>
        </p:spPr>
      </p:pic>
    </p:spTree>
    <p:extLst>
      <p:ext uri="{BB962C8B-B14F-4D97-AF65-F5344CB8AC3E}">
        <p14:creationId xmlns:p14="http://schemas.microsoft.com/office/powerpoint/2010/main" val="1528036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0A2083-B96A-A68D-392B-B3B2D6F7DA21}"/>
              </a:ext>
            </a:extLst>
          </p:cNvPr>
          <p:cNvSpPr>
            <a:spLocks noGrp="1"/>
          </p:cNvSpPr>
          <p:nvPr>
            <p:ph type="title"/>
          </p:nvPr>
        </p:nvSpPr>
        <p:spPr/>
        <p:txBody>
          <a:bodyPr/>
          <a:lstStyle/>
          <a:p>
            <a:r>
              <a:rPr lang="tr-TR" dirty="0">
                <a:ea typeface="+mj-lt"/>
                <a:cs typeface="+mj-lt"/>
              </a:rPr>
              <a:t>Ürün Yaşam Eğrisi (Olgunluk Evresi)</a:t>
            </a:r>
            <a:br>
              <a:rPr lang="tr-TR" dirty="0">
                <a:ea typeface="+mj-lt"/>
                <a:cs typeface="+mj-lt"/>
              </a:rPr>
            </a:br>
            <a:r>
              <a:rPr lang="tr-TR" dirty="0">
                <a:ea typeface="+mj-lt"/>
                <a:cs typeface="+mj-lt"/>
              </a:rPr>
              <a:t>- 3. Aşama</a:t>
            </a:r>
            <a:endParaRPr lang="tr-TR" dirty="0"/>
          </a:p>
        </p:txBody>
      </p:sp>
      <p:sp>
        <p:nvSpPr>
          <p:cNvPr id="3" name="İçerik Yer Tutucusu 2">
            <a:extLst>
              <a:ext uri="{FF2B5EF4-FFF2-40B4-BE49-F238E27FC236}">
                <a16:creationId xmlns:a16="http://schemas.microsoft.com/office/drawing/2014/main" id="{76CF5B5C-360D-480F-4B1A-F3DD29A09E98}"/>
              </a:ext>
            </a:extLst>
          </p:cNvPr>
          <p:cNvSpPr>
            <a:spLocks noGrp="1"/>
          </p:cNvSpPr>
          <p:nvPr>
            <p:ph idx="1"/>
          </p:nvPr>
        </p:nvSpPr>
        <p:spPr>
          <a:xfrm>
            <a:off x="852054" y="1825625"/>
            <a:ext cx="5167746" cy="4351338"/>
          </a:xfrm>
        </p:spPr>
        <p:txBody>
          <a:bodyPr vert="horz" lIns="91440" tIns="45720" rIns="91440" bIns="45720" rtlCol="0" anchor="t">
            <a:normAutofit/>
          </a:bodyPr>
          <a:lstStyle/>
          <a:p>
            <a:pPr marL="0" indent="0">
              <a:buNone/>
            </a:pPr>
            <a:r>
              <a:rPr lang="tr-TR" b="1" dirty="0" err="1">
                <a:cs typeface="Calibri"/>
              </a:rPr>
              <a:t>Pre-Order</a:t>
            </a:r>
            <a:r>
              <a:rPr lang="tr-TR" b="1" dirty="0">
                <a:cs typeface="Calibri"/>
              </a:rPr>
              <a:t> / Premium Sistemi;</a:t>
            </a:r>
            <a:endParaRPr lang="tr-TR" b="1"/>
          </a:p>
          <a:p>
            <a:r>
              <a:rPr lang="tr-TR" dirty="0">
                <a:cs typeface="Calibri" panose="020F0502020204030204"/>
              </a:rPr>
              <a:t>Uygulama olgunluk evresine geldiğinde yüksek talepli ürünlerin hangileri olduğu ortaya çıkacaktır. Bu durumda bazı ürünler için kullanıcılara ekstra ücret karşılığında erken sipariş ve/veya Premium hesap hakkı verilebilir. Bu durumda, doğal olarak karlılık artacaktır.</a:t>
            </a:r>
          </a:p>
          <a:p>
            <a:endParaRPr lang="tr-TR" dirty="0">
              <a:cs typeface="Calibri" panose="020F0502020204030204"/>
            </a:endParaRPr>
          </a:p>
          <a:p>
            <a:endParaRPr lang="tr-TR" dirty="0">
              <a:cs typeface="Calibri" panose="020F0502020204030204"/>
            </a:endParaRPr>
          </a:p>
        </p:txBody>
      </p:sp>
      <p:pic>
        <p:nvPicPr>
          <p:cNvPr id="5" name="Resim 4">
            <a:extLst>
              <a:ext uri="{FF2B5EF4-FFF2-40B4-BE49-F238E27FC236}">
                <a16:creationId xmlns:a16="http://schemas.microsoft.com/office/drawing/2014/main" id="{821147C5-1A67-7D74-862E-D5AFED1CEBBE}"/>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404CBB22-A011-45BA-0FB9-75CDB993022A}"/>
              </a:ext>
            </a:extLst>
          </p:cNvPr>
          <p:cNvSpPr/>
          <p:nvPr/>
        </p:nvSpPr>
        <p:spPr>
          <a:xfrm>
            <a:off x="11078867"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descr="metin, küçük resim içeren bir resim&#10;&#10;Açıklama otomatik olarak oluşturuldu">
            <a:extLst>
              <a:ext uri="{FF2B5EF4-FFF2-40B4-BE49-F238E27FC236}">
                <a16:creationId xmlns:a16="http://schemas.microsoft.com/office/drawing/2014/main" id="{01F7FE5D-748F-6B10-04D3-A0EDAC80FAB8}"/>
              </a:ext>
            </a:extLst>
          </p:cNvPr>
          <p:cNvPicPr>
            <a:picLocks noChangeAspect="1"/>
          </p:cNvPicPr>
          <p:nvPr/>
        </p:nvPicPr>
        <p:blipFill>
          <a:blip r:embed="rId3"/>
          <a:stretch>
            <a:fillRect/>
          </a:stretch>
        </p:blipFill>
        <p:spPr>
          <a:xfrm>
            <a:off x="10385759" y="172762"/>
            <a:ext cx="1643921" cy="382106"/>
          </a:xfrm>
          <a:prstGeom prst="rect">
            <a:avLst/>
          </a:prstGeom>
        </p:spPr>
      </p:pic>
      <p:pic>
        <p:nvPicPr>
          <p:cNvPr id="4" name="Resim 5">
            <a:extLst>
              <a:ext uri="{FF2B5EF4-FFF2-40B4-BE49-F238E27FC236}">
                <a16:creationId xmlns:a16="http://schemas.microsoft.com/office/drawing/2014/main" id="{E998368D-8D6E-207F-53E8-89398CCFD41B}"/>
              </a:ext>
            </a:extLst>
          </p:cNvPr>
          <p:cNvPicPr>
            <a:picLocks noChangeAspect="1"/>
          </p:cNvPicPr>
          <p:nvPr/>
        </p:nvPicPr>
        <p:blipFill>
          <a:blip r:embed="rId4"/>
          <a:stretch>
            <a:fillRect/>
          </a:stretch>
        </p:blipFill>
        <p:spPr>
          <a:xfrm>
            <a:off x="6096000" y="1820446"/>
            <a:ext cx="5735781" cy="3452635"/>
          </a:xfrm>
          <a:prstGeom prst="rect">
            <a:avLst/>
          </a:prstGeom>
        </p:spPr>
      </p:pic>
    </p:spTree>
    <p:extLst>
      <p:ext uri="{BB962C8B-B14F-4D97-AF65-F5344CB8AC3E}">
        <p14:creationId xmlns:p14="http://schemas.microsoft.com/office/powerpoint/2010/main" val="2630711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0A2083-B96A-A68D-392B-B3B2D6F7DA21}"/>
              </a:ext>
            </a:extLst>
          </p:cNvPr>
          <p:cNvSpPr>
            <a:spLocks noGrp="1"/>
          </p:cNvSpPr>
          <p:nvPr>
            <p:ph type="title"/>
          </p:nvPr>
        </p:nvSpPr>
        <p:spPr/>
        <p:txBody>
          <a:bodyPr/>
          <a:lstStyle/>
          <a:p>
            <a:r>
              <a:rPr lang="tr-TR" dirty="0">
                <a:ea typeface="+mj-lt"/>
                <a:cs typeface="+mj-lt"/>
              </a:rPr>
              <a:t>Ürün Yaşam Eğrisi (Olgunluk Evresi)</a:t>
            </a:r>
            <a:br>
              <a:rPr lang="tr-TR" dirty="0">
                <a:ea typeface="+mj-lt"/>
                <a:cs typeface="+mj-lt"/>
              </a:rPr>
            </a:br>
            <a:r>
              <a:rPr lang="tr-TR" dirty="0">
                <a:ea typeface="+mj-lt"/>
                <a:cs typeface="+mj-lt"/>
              </a:rPr>
              <a:t>- 3. Aşama</a:t>
            </a:r>
            <a:endParaRPr lang="tr-TR" dirty="0"/>
          </a:p>
        </p:txBody>
      </p:sp>
      <p:sp>
        <p:nvSpPr>
          <p:cNvPr id="3" name="İçerik Yer Tutucusu 2">
            <a:extLst>
              <a:ext uri="{FF2B5EF4-FFF2-40B4-BE49-F238E27FC236}">
                <a16:creationId xmlns:a16="http://schemas.microsoft.com/office/drawing/2014/main" id="{76CF5B5C-360D-480F-4B1A-F3DD29A09E98}"/>
              </a:ext>
            </a:extLst>
          </p:cNvPr>
          <p:cNvSpPr>
            <a:spLocks noGrp="1"/>
          </p:cNvSpPr>
          <p:nvPr>
            <p:ph idx="1"/>
          </p:nvPr>
        </p:nvSpPr>
        <p:spPr>
          <a:xfrm>
            <a:off x="838200" y="1825625"/>
            <a:ext cx="5666510" cy="4351338"/>
          </a:xfrm>
        </p:spPr>
        <p:txBody>
          <a:bodyPr vert="horz" lIns="91440" tIns="45720" rIns="91440" bIns="45720" rtlCol="0" anchor="t">
            <a:normAutofit fontScale="77500" lnSpcReduction="20000"/>
          </a:bodyPr>
          <a:lstStyle/>
          <a:p>
            <a:pPr marL="0" indent="0">
              <a:buNone/>
            </a:pPr>
            <a:r>
              <a:rPr lang="tr-TR" b="1" dirty="0" err="1">
                <a:cs typeface="Calibri"/>
              </a:rPr>
              <a:t>Metaverse</a:t>
            </a:r>
            <a:r>
              <a:rPr lang="tr-TR" b="1" dirty="0">
                <a:cs typeface="Calibri"/>
              </a:rPr>
              <a:t> NICHE AVM Konseptini Hayata Geçirme;</a:t>
            </a:r>
            <a:endParaRPr lang="tr-TR" b="1"/>
          </a:p>
          <a:p>
            <a:r>
              <a:rPr lang="tr-TR" dirty="0">
                <a:cs typeface="Calibri"/>
              </a:rPr>
              <a:t>Yeni bir girişim yapılırken zamanlama çok önemlidir. Dolayısıyla Giriş-Büyüme evresinde yapılmak istenen bu plan içinde bulunduğu zamana tam olarak hitap etmemektedir. Ama tahminen olgunluk evresine geldiğinde oldukça doğru bir zamanda bu işe giriş yapılabilir. Bu konsept çok büyük potansiyel taşıdığından ötürü, </a:t>
            </a:r>
            <a:r>
              <a:rPr lang="tr-TR" dirty="0" err="1">
                <a:cs typeface="Calibri"/>
              </a:rPr>
              <a:t>Metaverse'in</a:t>
            </a:r>
            <a:r>
              <a:rPr lang="tr-TR" dirty="0">
                <a:cs typeface="Calibri"/>
              </a:rPr>
              <a:t> kullanımı bir anda yaygınlaşması durumunda önceden planlanmalı ve düşünülmelidir ki, gerek olduğu durumda bir anda bu konsept piyasaya gerekirse Giriş-Büyüme evresinde de sunulabilmelidir. Bu uygulama, tahminen marka adına getirisi en potansiyel olarak karlı olabilecek uygulaması olabilir.</a:t>
            </a:r>
          </a:p>
          <a:p>
            <a:endParaRPr lang="tr-TR" dirty="0">
              <a:cs typeface="Calibri"/>
            </a:endParaRPr>
          </a:p>
        </p:txBody>
      </p:sp>
      <p:pic>
        <p:nvPicPr>
          <p:cNvPr id="5" name="Resim 4">
            <a:extLst>
              <a:ext uri="{FF2B5EF4-FFF2-40B4-BE49-F238E27FC236}">
                <a16:creationId xmlns:a16="http://schemas.microsoft.com/office/drawing/2014/main" id="{821147C5-1A67-7D74-862E-D5AFED1CEBBE}"/>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404CBB22-A011-45BA-0FB9-75CDB993022A}"/>
              </a:ext>
            </a:extLst>
          </p:cNvPr>
          <p:cNvSpPr/>
          <p:nvPr/>
        </p:nvSpPr>
        <p:spPr>
          <a:xfrm>
            <a:off x="11078867"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descr="metin, küçük resim içeren bir resim&#10;&#10;Açıklama otomatik olarak oluşturuldu">
            <a:extLst>
              <a:ext uri="{FF2B5EF4-FFF2-40B4-BE49-F238E27FC236}">
                <a16:creationId xmlns:a16="http://schemas.microsoft.com/office/drawing/2014/main" id="{01F7FE5D-748F-6B10-04D3-A0EDAC80FAB8}"/>
              </a:ext>
            </a:extLst>
          </p:cNvPr>
          <p:cNvPicPr>
            <a:picLocks noChangeAspect="1"/>
          </p:cNvPicPr>
          <p:nvPr/>
        </p:nvPicPr>
        <p:blipFill>
          <a:blip r:embed="rId3"/>
          <a:stretch>
            <a:fillRect/>
          </a:stretch>
        </p:blipFill>
        <p:spPr>
          <a:xfrm>
            <a:off x="10385759" y="172762"/>
            <a:ext cx="1643921" cy="382106"/>
          </a:xfrm>
          <a:prstGeom prst="rect">
            <a:avLst/>
          </a:prstGeom>
        </p:spPr>
      </p:pic>
      <p:pic>
        <p:nvPicPr>
          <p:cNvPr id="6" name="Resim 7" descr="iç mekan, tavan içeren bir resim&#10;&#10;Açıklama otomatik olarak oluşturuldu">
            <a:extLst>
              <a:ext uri="{FF2B5EF4-FFF2-40B4-BE49-F238E27FC236}">
                <a16:creationId xmlns:a16="http://schemas.microsoft.com/office/drawing/2014/main" id="{B6B2C08A-D7D9-47A6-242B-1061D7220E21}"/>
              </a:ext>
            </a:extLst>
          </p:cNvPr>
          <p:cNvPicPr>
            <a:picLocks noChangeAspect="1"/>
          </p:cNvPicPr>
          <p:nvPr/>
        </p:nvPicPr>
        <p:blipFill>
          <a:blip r:embed="rId4"/>
          <a:stretch>
            <a:fillRect/>
          </a:stretch>
        </p:blipFill>
        <p:spPr>
          <a:xfrm>
            <a:off x="7024255" y="1769583"/>
            <a:ext cx="4932217" cy="2875487"/>
          </a:xfrm>
          <a:prstGeom prst="rect">
            <a:avLst/>
          </a:prstGeom>
        </p:spPr>
      </p:pic>
    </p:spTree>
    <p:extLst>
      <p:ext uri="{BB962C8B-B14F-4D97-AF65-F5344CB8AC3E}">
        <p14:creationId xmlns:p14="http://schemas.microsoft.com/office/powerpoint/2010/main" val="3972801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0A2083-B96A-A68D-392B-B3B2D6F7DA21}"/>
              </a:ext>
            </a:extLst>
          </p:cNvPr>
          <p:cNvSpPr>
            <a:spLocks noGrp="1"/>
          </p:cNvSpPr>
          <p:nvPr>
            <p:ph type="title"/>
          </p:nvPr>
        </p:nvSpPr>
        <p:spPr/>
        <p:txBody>
          <a:bodyPr/>
          <a:lstStyle/>
          <a:p>
            <a:r>
              <a:rPr lang="tr-TR" dirty="0">
                <a:ea typeface="+mj-lt"/>
                <a:cs typeface="+mj-lt"/>
              </a:rPr>
              <a:t>Ürün Yaşam Eğrisi (Olgunluk Evresi)</a:t>
            </a:r>
            <a:br>
              <a:rPr lang="tr-TR" dirty="0">
                <a:ea typeface="+mj-lt"/>
                <a:cs typeface="+mj-lt"/>
              </a:rPr>
            </a:br>
            <a:r>
              <a:rPr lang="tr-TR" dirty="0">
                <a:ea typeface="+mj-lt"/>
                <a:cs typeface="+mj-lt"/>
              </a:rPr>
              <a:t>- 3. Aşama</a:t>
            </a:r>
            <a:endParaRPr lang="tr-TR" dirty="0"/>
          </a:p>
        </p:txBody>
      </p:sp>
      <p:sp>
        <p:nvSpPr>
          <p:cNvPr id="3" name="İçerik Yer Tutucusu 2">
            <a:extLst>
              <a:ext uri="{FF2B5EF4-FFF2-40B4-BE49-F238E27FC236}">
                <a16:creationId xmlns:a16="http://schemas.microsoft.com/office/drawing/2014/main" id="{76CF5B5C-360D-480F-4B1A-F3DD29A09E98}"/>
              </a:ext>
            </a:extLst>
          </p:cNvPr>
          <p:cNvSpPr>
            <a:spLocks noGrp="1"/>
          </p:cNvSpPr>
          <p:nvPr>
            <p:ph idx="1"/>
          </p:nvPr>
        </p:nvSpPr>
        <p:spPr/>
        <p:txBody>
          <a:bodyPr vert="horz" lIns="91440" tIns="45720" rIns="91440" bIns="45720" rtlCol="0" anchor="t">
            <a:normAutofit/>
          </a:bodyPr>
          <a:lstStyle/>
          <a:p>
            <a:pPr marL="0" indent="0">
              <a:buNone/>
            </a:pPr>
            <a:r>
              <a:rPr lang="tr-TR" b="1" dirty="0">
                <a:cs typeface="Calibri"/>
              </a:rPr>
              <a:t>Önceden planlanan ve devreye girecek uygulamalar;</a:t>
            </a:r>
            <a:endParaRPr lang="tr-TR">
              <a:cs typeface="Calibri" panose="020F0502020204030204"/>
            </a:endParaRPr>
          </a:p>
          <a:p>
            <a:r>
              <a:rPr lang="tr-TR" dirty="0">
                <a:cs typeface="Calibri" panose="020F0502020204030204"/>
              </a:rPr>
              <a:t>Bu aşamada giriş ve büyüme evresinde bulunduğu zamana uygun olmayan ya da öncelikli olmayan, firmanın bu evredeki aktivitelerine uygun olması durumunda devreye sokulabilecek uygulamalar harekete geçirilir.</a:t>
            </a:r>
          </a:p>
          <a:p>
            <a:r>
              <a:rPr lang="tr-TR" dirty="0">
                <a:cs typeface="Calibri" panose="020F0502020204030204"/>
              </a:rPr>
              <a:t>Örnek verecek olursak; Giriş ve büyüme evresinde küçük çaplı işletmelerin satın alımı önceliklenmemiştir, ama firmanın olgunluk evresinde anlık durumlarına uygun olduğu düşünülmüştür ve harekete geçirilebilir.</a:t>
            </a:r>
          </a:p>
        </p:txBody>
      </p:sp>
      <p:pic>
        <p:nvPicPr>
          <p:cNvPr id="5" name="Resim 4">
            <a:extLst>
              <a:ext uri="{FF2B5EF4-FFF2-40B4-BE49-F238E27FC236}">
                <a16:creationId xmlns:a16="http://schemas.microsoft.com/office/drawing/2014/main" id="{821147C5-1A67-7D74-862E-D5AFED1CEBBE}"/>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404CBB22-A011-45BA-0FB9-75CDB993022A}"/>
              </a:ext>
            </a:extLst>
          </p:cNvPr>
          <p:cNvSpPr/>
          <p:nvPr/>
        </p:nvSpPr>
        <p:spPr>
          <a:xfrm>
            <a:off x="11078867"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descr="metin, küçük resim içeren bir resim&#10;&#10;Açıklama otomatik olarak oluşturuldu">
            <a:extLst>
              <a:ext uri="{FF2B5EF4-FFF2-40B4-BE49-F238E27FC236}">
                <a16:creationId xmlns:a16="http://schemas.microsoft.com/office/drawing/2014/main" id="{01F7FE5D-748F-6B10-04D3-A0EDAC80FAB8}"/>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3864249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065C75-ABF7-9567-AA27-C5EF6048EB90}"/>
              </a:ext>
            </a:extLst>
          </p:cNvPr>
          <p:cNvSpPr>
            <a:spLocks noGrp="1"/>
          </p:cNvSpPr>
          <p:nvPr>
            <p:ph type="title"/>
          </p:nvPr>
        </p:nvSpPr>
        <p:spPr/>
        <p:txBody>
          <a:bodyPr/>
          <a:lstStyle/>
          <a:p>
            <a:r>
              <a:rPr lang="tr-TR" dirty="0">
                <a:ea typeface="+mj-lt"/>
                <a:cs typeface="+mj-lt"/>
              </a:rPr>
              <a:t>Ürün Yaşam Eğrisi (Olgunluk Evresi)</a:t>
            </a:r>
            <a:br>
              <a:rPr lang="tr-TR" dirty="0">
                <a:ea typeface="+mj-lt"/>
                <a:cs typeface="+mj-lt"/>
              </a:rPr>
            </a:br>
            <a:r>
              <a:rPr lang="tr-TR" dirty="0">
                <a:ea typeface="+mj-lt"/>
                <a:cs typeface="+mj-lt"/>
              </a:rPr>
              <a:t>- 4. Aşama</a:t>
            </a:r>
            <a:endParaRPr lang="tr-TR" dirty="0"/>
          </a:p>
        </p:txBody>
      </p:sp>
      <p:sp>
        <p:nvSpPr>
          <p:cNvPr id="3" name="İçerik Yer Tutucusu 2">
            <a:extLst>
              <a:ext uri="{FF2B5EF4-FFF2-40B4-BE49-F238E27FC236}">
                <a16:creationId xmlns:a16="http://schemas.microsoft.com/office/drawing/2014/main" id="{EB49D726-7C30-BE0F-D9D2-6C00A2F5B82C}"/>
              </a:ext>
            </a:extLst>
          </p:cNvPr>
          <p:cNvSpPr>
            <a:spLocks noGrp="1"/>
          </p:cNvSpPr>
          <p:nvPr>
            <p:ph idx="1"/>
          </p:nvPr>
        </p:nvSpPr>
        <p:spPr>
          <a:xfrm>
            <a:off x="838200" y="1825625"/>
            <a:ext cx="5749637" cy="4351338"/>
          </a:xfrm>
        </p:spPr>
        <p:txBody>
          <a:bodyPr vert="horz" lIns="91440" tIns="45720" rIns="91440" bIns="45720" rtlCol="0" anchor="t">
            <a:normAutofit lnSpcReduction="10000"/>
          </a:bodyPr>
          <a:lstStyle/>
          <a:p>
            <a:pPr marL="0" indent="0">
              <a:buNone/>
            </a:pPr>
            <a:r>
              <a:rPr lang="tr-TR" b="1" dirty="0">
                <a:ea typeface="+mn-lt"/>
                <a:cs typeface="+mn-lt"/>
              </a:rPr>
              <a:t>Kullanıcı Memnuniyet Araştırmaları;</a:t>
            </a:r>
            <a:endParaRPr lang="tr-TR">
              <a:cs typeface="Calibri" panose="020F0502020204030204"/>
            </a:endParaRPr>
          </a:p>
          <a:p>
            <a:pPr marL="285750" indent="-285750"/>
            <a:r>
              <a:rPr lang="tr-TR" dirty="0">
                <a:ea typeface="+mn-lt"/>
                <a:cs typeface="+mn-lt"/>
              </a:rPr>
              <a:t>Bu aşamada, sadık müşteriyi tutmak için firma kullanıcı yorumlarını, puanlamalarını, forumları vb. kaynakları araştırarak ve inceleyerek müşteriyi iyi anlamaya çalışması gerekir. Olgunluk evresinin en önemli parçası sadık müşterilerdir. Sadık müşterileri elde tutmak için onlara verilebilecek deneyim en iyi aşamaya getirilmeye çalışılır.</a:t>
            </a:r>
          </a:p>
          <a:p>
            <a:pPr marL="285750" indent="-285750"/>
            <a:endParaRPr lang="tr-TR" dirty="0">
              <a:cs typeface="Calibri" panose="020F0502020204030204"/>
            </a:endParaRPr>
          </a:p>
          <a:p>
            <a:pPr marL="0" indent="0">
              <a:buNone/>
            </a:pPr>
            <a:endParaRPr lang="tr-TR" dirty="0">
              <a:ea typeface="+mn-lt"/>
              <a:cs typeface="+mn-lt"/>
            </a:endParaRPr>
          </a:p>
        </p:txBody>
      </p:sp>
      <p:pic>
        <p:nvPicPr>
          <p:cNvPr id="5" name="Resim 4">
            <a:extLst>
              <a:ext uri="{FF2B5EF4-FFF2-40B4-BE49-F238E27FC236}">
                <a16:creationId xmlns:a16="http://schemas.microsoft.com/office/drawing/2014/main" id="{30172A72-63E4-70EE-00B9-CE9D19844F04}"/>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6" name="Oval 5">
            <a:extLst>
              <a:ext uri="{FF2B5EF4-FFF2-40B4-BE49-F238E27FC236}">
                <a16:creationId xmlns:a16="http://schemas.microsoft.com/office/drawing/2014/main" id="{E8D8157A-CEBB-3527-2BAC-8E20529ABFF4}"/>
              </a:ext>
            </a:extLst>
          </p:cNvPr>
          <p:cNvSpPr/>
          <p:nvPr/>
        </p:nvSpPr>
        <p:spPr>
          <a:xfrm>
            <a:off x="11078867"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descr="metin, küçük resim içeren bir resim&#10;&#10;Açıklama otomatik olarak oluşturuldu">
            <a:extLst>
              <a:ext uri="{FF2B5EF4-FFF2-40B4-BE49-F238E27FC236}">
                <a16:creationId xmlns:a16="http://schemas.microsoft.com/office/drawing/2014/main" id="{8E6C93FE-A50A-B968-8FCC-A86A68028765}"/>
              </a:ext>
            </a:extLst>
          </p:cNvPr>
          <p:cNvPicPr>
            <a:picLocks noChangeAspect="1"/>
          </p:cNvPicPr>
          <p:nvPr/>
        </p:nvPicPr>
        <p:blipFill>
          <a:blip r:embed="rId3"/>
          <a:stretch>
            <a:fillRect/>
          </a:stretch>
        </p:blipFill>
        <p:spPr>
          <a:xfrm>
            <a:off x="10385759" y="172762"/>
            <a:ext cx="1643921" cy="382106"/>
          </a:xfrm>
          <a:prstGeom prst="rect">
            <a:avLst/>
          </a:prstGeom>
        </p:spPr>
      </p:pic>
      <p:pic>
        <p:nvPicPr>
          <p:cNvPr id="4" name="Resim 7">
            <a:extLst>
              <a:ext uri="{FF2B5EF4-FFF2-40B4-BE49-F238E27FC236}">
                <a16:creationId xmlns:a16="http://schemas.microsoft.com/office/drawing/2014/main" id="{39624711-CE3C-DC9B-BA5B-78467FD08E2F}"/>
              </a:ext>
            </a:extLst>
          </p:cNvPr>
          <p:cNvPicPr>
            <a:picLocks noChangeAspect="1"/>
          </p:cNvPicPr>
          <p:nvPr/>
        </p:nvPicPr>
        <p:blipFill>
          <a:blip r:embed="rId4"/>
          <a:stretch>
            <a:fillRect/>
          </a:stretch>
        </p:blipFill>
        <p:spPr>
          <a:xfrm>
            <a:off x="7204364" y="1821764"/>
            <a:ext cx="4641272" cy="2715708"/>
          </a:xfrm>
          <a:prstGeom prst="rect">
            <a:avLst/>
          </a:prstGeom>
        </p:spPr>
      </p:pic>
    </p:spTree>
    <p:extLst>
      <p:ext uri="{BB962C8B-B14F-4D97-AF65-F5344CB8AC3E}">
        <p14:creationId xmlns:p14="http://schemas.microsoft.com/office/powerpoint/2010/main" val="3683429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3AD7DF-930F-5600-9BE5-A2C12B4A4CA9}"/>
              </a:ext>
            </a:extLst>
          </p:cNvPr>
          <p:cNvSpPr>
            <a:spLocks noGrp="1"/>
          </p:cNvSpPr>
          <p:nvPr>
            <p:ph type="title"/>
          </p:nvPr>
        </p:nvSpPr>
        <p:spPr/>
        <p:txBody>
          <a:bodyPr/>
          <a:lstStyle/>
          <a:p>
            <a:r>
              <a:rPr lang="tr-TR" dirty="0">
                <a:ea typeface="+mj-lt"/>
                <a:cs typeface="+mj-lt"/>
              </a:rPr>
              <a:t>Ürün Yaşam Eğrisi (Gerileme Evresi)</a:t>
            </a:r>
          </a:p>
        </p:txBody>
      </p:sp>
      <p:sp>
        <p:nvSpPr>
          <p:cNvPr id="3" name="İçerik Yer Tutucusu 2">
            <a:extLst>
              <a:ext uri="{FF2B5EF4-FFF2-40B4-BE49-F238E27FC236}">
                <a16:creationId xmlns:a16="http://schemas.microsoft.com/office/drawing/2014/main" id="{8F0FC1E6-E6A6-B5D4-0BBE-37115888E7A8}"/>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tr-TR" b="1" dirty="0">
                <a:ea typeface="+mn-lt"/>
                <a:cs typeface="+mn-lt"/>
              </a:rPr>
              <a:t>Gerileme </a:t>
            </a:r>
            <a:r>
              <a:rPr lang="tr-TR" b="1" dirty="0" err="1">
                <a:ea typeface="+mn-lt"/>
                <a:cs typeface="+mn-lt"/>
              </a:rPr>
              <a:t>Evresi'nden</a:t>
            </a:r>
            <a:r>
              <a:rPr lang="tr-TR" b="1" dirty="0">
                <a:ea typeface="+mn-lt"/>
                <a:cs typeface="+mn-lt"/>
              </a:rPr>
              <a:t> bir çıkış yolu olup olmadığını tespit etme</a:t>
            </a:r>
            <a:endParaRPr lang="en-US" dirty="0">
              <a:ea typeface="+mn-lt"/>
              <a:cs typeface="+mn-lt"/>
            </a:endParaRPr>
          </a:p>
          <a:p>
            <a:pPr marL="285750" indent="-285750"/>
            <a:r>
              <a:rPr lang="tr-TR" dirty="0">
                <a:ea typeface="+mn-lt"/>
                <a:cs typeface="+mn-lt"/>
              </a:rPr>
              <a:t>1. Aşama: Bir çok firma bu aşamaya gelmek istemese de eninde sonunda kendini bir şekilde bu aşamada bulur. Bu aşamaya gelmenin süresi tam olarak belli değildir. Firma çok başarılı olursa (</a:t>
            </a:r>
            <a:r>
              <a:rPr lang="tr-TR" dirty="0" err="1">
                <a:ea typeface="+mn-lt"/>
                <a:cs typeface="+mn-lt"/>
              </a:rPr>
              <a:t>McDonalds</a:t>
            </a:r>
            <a:r>
              <a:rPr lang="tr-TR" dirty="0">
                <a:ea typeface="+mn-lt"/>
                <a:cs typeface="+mn-lt"/>
              </a:rPr>
              <a:t>, Nike vb.) bu aşamaya gelmenin süresi belki tahmin bile edilemez. Ama varsayım olarak, eğer firma gerileme </a:t>
            </a:r>
            <a:r>
              <a:rPr lang="tr-TR" dirty="0" err="1">
                <a:ea typeface="+mn-lt"/>
                <a:cs typeface="+mn-lt"/>
              </a:rPr>
              <a:t>evresi'ne</a:t>
            </a:r>
            <a:r>
              <a:rPr lang="tr-TR" dirty="0">
                <a:ea typeface="+mn-lt"/>
                <a:cs typeface="+mn-lt"/>
              </a:rPr>
              <a:t> girdiyse, müşterilerini geri kazanmanın yollarını araştırır, bunun için neler yapılabileceğine bakar.</a:t>
            </a:r>
          </a:p>
          <a:p>
            <a:pPr marL="0" indent="0">
              <a:buNone/>
            </a:pPr>
            <a:r>
              <a:rPr lang="tr-TR" b="1" dirty="0">
                <a:ea typeface="+mn-lt"/>
                <a:cs typeface="+mn-lt"/>
              </a:rPr>
              <a:t>Zararı minimize etmeye çalışma</a:t>
            </a:r>
            <a:endParaRPr lang="tr-TR" dirty="0">
              <a:ea typeface="+mn-lt"/>
              <a:cs typeface="+mn-lt"/>
            </a:endParaRPr>
          </a:p>
          <a:p>
            <a:pPr marL="285750" indent="-285750"/>
            <a:r>
              <a:rPr lang="tr-TR" dirty="0">
                <a:ea typeface="+mn-lt"/>
                <a:cs typeface="+mn-lt"/>
              </a:rPr>
              <a:t>2. Aşama: İlk aşamada yapılan analizler, çalışmalar ve uygulamalar sonucu eğer olumlu olursa firma bir nebze toparlayacaktır ya da olgunluk evresine geri dönecektir. Lakin, eğer bu çalışmalar olumlu sonuç vermezse zarar minimize edilmeye çalışılacaktır ve bununla ilgili çalışmalar yapılacaktır.</a:t>
            </a:r>
            <a:endParaRPr lang="en-US" dirty="0">
              <a:ea typeface="+mn-lt"/>
              <a:cs typeface="+mn-lt"/>
            </a:endParaRPr>
          </a:p>
          <a:p>
            <a:pPr marL="0" indent="0">
              <a:buNone/>
            </a:pPr>
            <a:r>
              <a:rPr lang="tr-TR" b="1" dirty="0">
                <a:ea typeface="+mn-lt"/>
                <a:cs typeface="+mn-lt"/>
              </a:rPr>
              <a:t>Firmanın Kapanışı</a:t>
            </a:r>
            <a:endParaRPr lang="tr-TR" dirty="0">
              <a:ea typeface="+mn-lt"/>
              <a:cs typeface="+mn-lt"/>
            </a:endParaRPr>
          </a:p>
          <a:p>
            <a:pPr marL="285750" indent="-285750"/>
            <a:r>
              <a:rPr lang="tr-TR" dirty="0">
                <a:ea typeface="+mn-lt"/>
                <a:cs typeface="+mn-lt"/>
              </a:rPr>
              <a:t>3. Aşama: Firma elden geldikçe zarar minimize edilerek kapatılır.</a:t>
            </a:r>
            <a:endParaRPr lang="tr-TR" dirty="0">
              <a:cs typeface="Calibri" panose="020F0502020204030204"/>
            </a:endParaRPr>
          </a:p>
        </p:txBody>
      </p:sp>
      <p:pic>
        <p:nvPicPr>
          <p:cNvPr id="5" name="Resim 4">
            <a:extLst>
              <a:ext uri="{FF2B5EF4-FFF2-40B4-BE49-F238E27FC236}">
                <a16:creationId xmlns:a16="http://schemas.microsoft.com/office/drawing/2014/main" id="{B2B93032-B5AF-FECE-87A4-F4D88826FDD7}"/>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10D39C24-75FD-0554-F7A3-8064CA8C8709}"/>
              </a:ext>
            </a:extLst>
          </p:cNvPr>
          <p:cNvSpPr/>
          <p:nvPr/>
        </p:nvSpPr>
        <p:spPr>
          <a:xfrm>
            <a:off x="11480649"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descr="metin, küçük resim içeren bir resim&#10;&#10;Açıklama otomatik olarak oluşturuldu">
            <a:extLst>
              <a:ext uri="{FF2B5EF4-FFF2-40B4-BE49-F238E27FC236}">
                <a16:creationId xmlns:a16="http://schemas.microsoft.com/office/drawing/2014/main" id="{DADE0F76-4A1F-F52B-3962-DCFF5F0228BA}"/>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810493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126DBB-32F0-713E-F655-5B6B5B7CE6A9}"/>
              </a:ext>
            </a:extLst>
          </p:cNvPr>
          <p:cNvSpPr>
            <a:spLocks noGrp="1"/>
          </p:cNvSpPr>
          <p:nvPr>
            <p:ph type="title"/>
          </p:nvPr>
        </p:nvSpPr>
        <p:spPr/>
        <p:txBody>
          <a:bodyPr/>
          <a:lstStyle/>
          <a:p>
            <a:r>
              <a:rPr lang="tr-TR" dirty="0">
                <a:ea typeface="+mj-lt"/>
                <a:cs typeface="+mj-lt"/>
              </a:rPr>
              <a:t>Ürün Yaşam Eğrisi (Gerileme Evresi)</a:t>
            </a:r>
            <a:br>
              <a:rPr lang="tr-TR" dirty="0">
                <a:ea typeface="+mj-lt"/>
                <a:cs typeface="+mj-lt"/>
              </a:rPr>
            </a:br>
            <a:r>
              <a:rPr lang="tr-TR" dirty="0">
                <a:ea typeface="+mj-lt"/>
                <a:cs typeface="+mj-lt"/>
              </a:rPr>
              <a:t>- 1. Aşama</a:t>
            </a:r>
          </a:p>
        </p:txBody>
      </p:sp>
      <p:sp>
        <p:nvSpPr>
          <p:cNvPr id="3" name="İçerik Yer Tutucusu 2">
            <a:extLst>
              <a:ext uri="{FF2B5EF4-FFF2-40B4-BE49-F238E27FC236}">
                <a16:creationId xmlns:a16="http://schemas.microsoft.com/office/drawing/2014/main" id="{9F6BDDD1-C22C-F69C-F160-3DF1F580F4F7}"/>
              </a:ext>
            </a:extLst>
          </p:cNvPr>
          <p:cNvSpPr>
            <a:spLocks noGrp="1"/>
          </p:cNvSpPr>
          <p:nvPr>
            <p:ph idx="1"/>
          </p:nvPr>
        </p:nvSpPr>
        <p:spPr/>
        <p:txBody>
          <a:bodyPr vert="horz" lIns="91440" tIns="45720" rIns="91440" bIns="45720" rtlCol="0" anchor="t">
            <a:normAutofit/>
          </a:bodyPr>
          <a:lstStyle/>
          <a:p>
            <a:pPr marL="0" indent="0">
              <a:buNone/>
            </a:pPr>
            <a:r>
              <a:rPr lang="tr-TR" b="1" dirty="0">
                <a:ea typeface="+mn-lt"/>
                <a:cs typeface="+mn-lt"/>
              </a:rPr>
              <a:t>Gerileme </a:t>
            </a:r>
            <a:r>
              <a:rPr lang="tr-TR" b="1" dirty="0" err="1">
                <a:ea typeface="+mn-lt"/>
                <a:cs typeface="+mn-lt"/>
              </a:rPr>
              <a:t>Evresi'nden</a:t>
            </a:r>
            <a:r>
              <a:rPr lang="tr-TR" b="1" dirty="0">
                <a:ea typeface="+mn-lt"/>
                <a:cs typeface="+mn-lt"/>
              </a:rPr>
              <a:t> bir çıkış yolu olup olmadığını tespit etme;</a:t>
            </a:r>
            <a:endParaRPr lang="tr-TR" dirty="0"/>
          </a:p>
          <a:p>
            <a:r>
              <a:rPr lang="tr-TR" dirty="0">
                <a:cs typeface="Calibri"/>
              </a:rPr>
              <a:t>Firma bu aşamada Gerileme </a:t>
            </a:r>
            <a:r>
              <a:rPr lang="tr-TR" dirty="0" err="1">
                <a:cs typeface="Calibri"/>
              </a:rPr>
              <a:t>Evresi'nden</a:t>
            </a:r>
            <a:r>
              <a:rPr lang="tr-TR" dirty="0">
                <a:cs typeface="Calibri"/>
              </a:rPr>
              <a:t> çıkış yollarını arar. Eğer bu evrede güncel piyasa dinamikleri değişiyorsa, bu aşamadan çıkılması mümkündür. Tıpkı, </a:t>
            </a:r>
            <a:r>
              <a:rPr lang="tr-TR" dirty="0" err="1">
                <a:cs typeface="Calibri"/>
              </a:rPr>
              <a:t>Metaverse'in</a:t>
            </a:r>
            <a:r>
              <a:rPr lang="tr-TR" dirty="0">
                <a:cs typeface="Calibri"/>
              </a:rPr>
              <a:t> bir anda hayatımıza girip dinamiklerini değiştireceğini beklememiz gibi ve tıpkı sosyal </a:t>
            </a:r>
            <a:r>
              <a:rPr lang="tr-TR" dirty="0" err="1">
                <a:cs typeface="Calibri"/>
              </a:rPr>
              <a:t>medya'nın</a:t>
            </a:r>
            <a:r>
              <a:rPr lang="tr-TR" dirty="0">
                <a:cs typeface="Calibri"/>
              </a:rPr>
              <a:t> bir anda hayatımıza girmesi ve bir çok şeyi değiştirdiği gibi. Bu tarz bir piyasa değişikliği olması durumunda, yeni piyasaya adapte edilebilecek çalışmalar yapılırsa firmanın canlanması mümkün olabilir.</a:t>
            </a:r>
            <a:endParaRPr lang="tr-TR" b="1" dirty="0">
              <a:cs typeface="Calibri"/>
            </a:endParaRPr>
          </a:p>
        </p:txBody>
      </p:sp>
      <p:pic>
        <p:nvPicPr>
          <p:cNvPr id="5" name="Resim 4">
            <a:extLst>
              <a:ext uri="{FF2B5EF4-FFF2-40B4-BE49-F238E27FC236}">
                <a16:creationId xmlns:a16="http://schemas.microsoft.com/office/drawing/2014/main" id="{9B1A7237-EA0F-6391-F563-069C0071AA08}"/>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92551921-4A48-5E91-E95E-BB9D6154A533}"/>
              </a:ext>
            </a:extLst>
          </p:cNvPr>
          <p:cNvSpPr/>
          <p:nvPr/>
        </p:nvSpPr>
        <p:spPr>
          <a:xfrm>
            <a:off x="11480649"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descr="metin, küçük resim içeren bir resim&#10;&#10;Açıklama otomatik olarak oluşturuldu">
            <a:extLst>
              <a:ext uri="{FF2B5EF4-FFF2-40B4-BE49-F238E27FC236}">
                <a16:creationId xmlns:a16="http://schemas.microsoft.com/office/drawing/2014/main" id="{9FEE90C0-F65B-A35B-F072-2E9DF895974B}"/>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2612740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126DBB-32F0-713E-F655-5B6B5B7CE6A9}"/>
              </a:ext>
            </a:extLst>
          </p:cNvPr>
          <p:cNvSpPr>
            <a:spLocks noGrp="1"/>
          </p:cNvSpPr>
          <p:nvPr>
            <p:ph type="title"/>
          </p:nvPr>
        </p:nvSpPr>
        <p:spPr/>
        <p:txBody>
          <a:bodyPr/>
          <a:lstStyle/>
          <a:p>
            <a:r>
              <a:rPr lang="tr-TR" dirty="0">
                <a:ea typeface="+mj-lt"/>
                <a:cs typeface="+mj-lt"/>
              </a:rPr>
              <a:t>Ürün Yaşam Eğrisi (Gerileme Evresi)</a:t>
            </a:r>
            <a:br>
              <a:rPr lang="tr-TR" dirty="0">
                <a:ea typeface="+mj-lt"/>
                <a:cs typeface="+mj-lt"/>
              </a:rPr>
            </a:br>
            <a:r>
              <a:rPr lang="tr-TR" dirty="0">
                <a:ea typeface="+mj-lt"/>
                <a:cs typeface="+mj-lt"/>
              </a:rPr>
              <a:t>- 2. Aşama</a:t>
            </a:r>
          </a:p>
        </p:txBody>
      </p:sp>
      <p:sp>
        <p:nvSpPr>
          <p:cNvPr id="3" name="İçerik Yer Tutucusu 2">
            <a:extLst>
              <a:ext uri="{FF2B5EF4-FFF2-40B4-BE49-F238E27FC236}">
                <a16:creationId xmlns:a16="http://schemas.microsoft.com/office/drawing/2014/main" id="{9F6BDDD1-C22C-F69C-F160-3DF1F580F4F7}"/>
              </a:ext>
            </a:extLst>
          </p:cNvPr>
          <p:cNvSpPr>
            <a:spLocks noGrp="1"/>
          </p:cNvSpPr>
          <p:nvPr>
            <p:ph idx="1"/>
          </p:nvPr>
        </p:nvSpPr>
        <p:spPr>
          <a:xfrm>
            <a:off x="824345" y="1714789"/>
            <a:ext cx="10515600" cy="4351338"/>
          </a:xfrm>
        </p:spPr>
        <p:txBody>
          <a:bodyPr vert="horz" lIns="91440" tIns="45720" rIns="91440" bIns="45720" rtlCol="0" anchor="t">
            <a:normAutofit lnSpcReduction="10000"/>
          </a:bodyPr>
          <a:lstStyle/>
          <a:p>
            <a:pPr marL="0" indent="0">
              <a:buNone/>
            </a:pPr>
            <a:r>
              <a:rPr lang="tr-TR" b="1" dirty="0">
                <a:cs typeface="Calibri"/>
              </a:rPr>
              <a:t>Zararı minimize etmeye çalışma;</a:t>
            </a:r>
            <a:endParaRPr lang="tr-TR" b="1"/>
          </a:p>
          <a:p>
            <a:pPr marL="0" indent="0">
              <a:buNone/>
            </a:pPr>
            <a:r>
              <a:rPr lang="tr-TR" dirty="0">
                <a:cs typeface="Calibri"/>
              </a:rPr>
              <a:t>İlk aşamada yapılan çalışmaların olumlu sonuç vermemesi doğrultusunda firma aşağıdaki ve benzer seçenekleri uygulayabilir;</a:t>
            </a:r>
          </a:p>
          <a:p>
            <a:r>
              <a:rPr lang="tr-TR" dirty="0">
                <a:cs typeface="Calibri"/>
              </a:rPr>
              <a:t>Kendinden daha büyük ve operasyonları kendi faaliyetleri ile uyumlu bir firmanın bünyesi altına girmeye çalışabilir (</a:t>
            </a:r>
            <a:r>
              <a:rPr lang="tr-TR" dirty="0" err="1">
                <a:cs typeface="Calibri"/>
              </a:rPr>
              <a:t>Morhipo</a:t>
            </a:r>
            <a:r>
              <a:rPr lang="tr-TR" dirty="0">
                <a:cs typeface="Calibri"/>
              </a:rPr>
              <a:t>, Trendyol vb.)</a:t>
            </a:r>
          </a:p>
          <a:p>
            <a:r>
              <a:rPr lang="tr-TR" dirty="0">
                <a:cs typeface="Calibri"/>
              </a:rPr>
              <a:t>Büyük indirimler yapılır, stoklar eritilir.</a:t>
            </a:r>
          </a:p>
          <a:p>
            <a:r>
              <a:rPr lang="tr-TR" dirty="0">
                <a:cs typeface="Calibri"/>
              </a:rPr>
              <a:t>Firmanın hisseleri ile ilgili çalışmalar yapılır, zarar minimize edilmeye çalışılır.</a:t>
            </a:r>
          </a:p>
          <a:p>
            <a:r>
              <a:rPr lang="tr-TR" dirty="0">
                <a:cs typeface="Calibri"/>
              </a:rPr>
              <a:t>"Kesikli Üretim" sistemine geçerek sadece talep doğrultusunda üretim yapılıp zarar minimize edilmeye çalışılabilir.</a:t>
            </a:r>
          </a:p>
          <a:p>
            <a:endParaRPr lang="tr-TR" dirty="0">
              <a:cs typeface="Calibri"/>
            </a:endParaRPr>
          </a:p>
          <a:p>
            <a:endParaRPr lang="tr-TR" dirty="0">
              <a:cs typeface="Calibri"/>
            </a:endParaRPr>
          </a:p>
          <a:p>
            <a:endParaRPr lang="tr-TR" dirty="0">
              <a:cs typeface="Calibri"/>
            </a:endParaRPr>
          </a:p>
          <a:p>
            <a:endParaRPr lang="tr-TR" dirty="0">
              <a:cs typeface="Calibri"/>
            </a:endParaRPr>
          </a:p>
          <a:p>
            <a:endParaRPr lang="tr-TR" dirty="0">
              <a:cs typeface="Calibri"/>
            </a:endParaRPr>
          </a:p>
        </p:txBody>
      </p:sp>
      <p:pic>
        <p:nvPicPr>
          <p:cNvPr id="5" name="Resim 4">
            <a:extLst>
              <a:ext uri="{FF2B5EF4-FFF2-40B4-BE49-F238E27FC236}">
                <a16:creationId xmlns:a16="http://schemas.microsoft.com/office/drawing/2014/main" id="{9B1A7237-EA0F-6391-F563-069C0071AA08}"/>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92551921-4A48-5E91-E95E-BB9D6154A533}"/>
              </a:ext>
            </a:extLst>
          </p:cNvPr>
          <p:cNvSpPr/>
          <p:nvPr/>
        </p:nvSpPr>
        <p:spPr>
          <a:xfrm>
            <a:off x="11480649"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metin, küçük resim içeren bir resim&#10;&#10;Açıklama otomatik olarak oluşturuldu">
            <a:extLst>
              <a:ext uri="{FF2B5EF4-FFF2-40B4-BE49-F238E27FC236}">
                <a16:creationId xmlns:a16="http://schemas.microsoft.com/office/drawing/2014/main" id="{320577D0-08C3-0764-9F02-03C5764AAD22}"/>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2066211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6126DBB-32F0-713E-F655-5B6B5B7CE6A9}"/>
              </a:ext>
            </a:extLst>
          </p:cNvPr>
          <p:cNvSpPr>
            <a:spLocks noGrp="1"/>
          </p:cNvSpPr>
          <p:nvPr>
            <p:ph type="title"/>
          </p:nvPr>
        </p:nvSpPr>
        <p:spPr/>
        <p:txBody>
          <a:bodyPr/>
          <a:lstStyle/>
          <a:p>
            <a:r>
              <a:rPr lang="tr-TR" dirty="0">
                <a:ea typeface="+mj-lt"/>
                <a:cs typeface="+mj-lt"/>
              </a:rPr>
              <a:t>Ürün Yaşam Eğrisi (Gerileme Evresi)</a:t>
            </a:r>
            <a:br>
              <a:rPr lang="tr-TR" dirty="0">
                <a:ea typeface="+mj-lt"/>
                <a:cs typeface="+mj-lt"/>
              </a:rPr>
            </a:br>
            <a:r>
              <a:rPr lang="tr-TR" dirty="0">
                <a:ea typeface="+mj-lt"/>
                <a:cs typeface="+mj-lt"/>
              </a:rPr>
              <a:t>- 3. Aşama</a:t>
            </a:r>
          </a:p>
        </p:txBody>
      </p:sp>
      <p:sp>
        <p:nvSpPr>
          <p:cNvPr id="3" name="İçerik Yer Tutucusu 2">
            <a:extLst>
              <a:ext uri="{FF2B5EF4-FFF2-40B4-BE49-F238E27FC236}">
                <a16:creationId xmlns:a16="http://schemas.microsoft.com/office/drawing/2014/main" id="{9F6BDDD1-C22C-F69C-F160-3DF1F580F4F7}"/>
              </a:ext>
            </a:extLst>
          </p:cNvPr>
          <p:cNvSpPr>
            <a:spLocks noGrp="1"/>
          </p:cNvSpPr>
          <p:nvPr>
            <p:ph idx="1"/>
          </p:nvPr>
        </p:nvSpPr>
        <p:spPr/>
        <p:txBody>
          <a:bodyPr vert="horz" lIns="91440" tIns="45720" rIns="91440" bIns="45720" rtlCol="0" anchor="t">
            <a:normAutofit/>
          </a:bodyPr>
          <a:lstStyle/>
          <a:p>
            <a:pPr marL="0" indent="0">
              <a:buNone/>
            </a:pPr>
            <a:r>
              <a:rPr lang="tr-TR" b="1" dirty="0">
                <a:ea typeface="+mn-lt"/>
                <a:cs typeface="+mn-lt"/>
              </a:rPr>
              <a:t>Firmanın Kapanışı;</a:t>
            </a:r>
            <a:endParaRPr lang="tr-TR" dirty="0"/>
          </a:p>
          <a:p>
            <a:r>
              <a:rPr lang="tr-TR" dirty="0">
                <a:cs typeface="Calibri"/>
              </a:rPr>
              <a:t>Firmanın faaliyetlerinin devamı için yapılabilecek çalışmaların tamamen olumsuz sonuç vereceği beklenirse yapılan tüm zarar minimize çalışmaları sonrası kapatılır ve son verilir.</a:t>
            </a:r>
            <a:endParaRPr lang="tr-TR" b="1" dirty="0">
              <a:cs typeface="Calibri"/>
            </a:endParaRPr>
          </a:p>
        </p:txBody>
      </p:sp>
      <p:pic>
        <p:nvPicPr>
          <p:cNvPr id="5" name="Resim 4">
            <a:extLst>
              <a:ext uri="{FF2B5EF4-FFF2-40B4-BE49-F238E27FC236}">
                <a16:creationId xmlns:a16="http://schemas.microsoft.com/office/drawing/2014/main" id="{9B1A7237-EA0F-6391-F563-069C0071AA08}"/>
              </a:ext>
            </a:extLst>
          </p:cNvPr>
          <p:cNvPicPr>
            <a:picLocks noChangeAspect="1"/>
          </p:cNvPicPr>
          <p:nvPr/>
        </p:nvPicPr>
        <p:blipFill>
          <a:blip r:embed="rId2"/>
          <a:stretch>
            <a:fillRect/>
          </a:stretch>
        </p:blipFill>
        <p:spPr>
          <a:xfrm>
            <a:off x="9892146" y="5486026"/>
            <a:ext cx="2105892" cy="1386205"/>
          </a:xfrm>
          <a:prstGeom prst="rect">
            <a:avLst/>
          </a:prstGeom>
        </p:spPr>
      </p:pic>
      <p:sp>
        <p:nvSpPr>
          <p:cNvPr id="7" name="Oval 6">
            <a:extLst>
              <a:ext uri="{FF2B5EF4-FFF2-40B4-BE49-F238E27FC236}">
                <a16:creationId xmlns:a16="http://schemas.microsoft.com/office/drawing/2014/main" id="{92551921-4A48-5E91-E95E-BB9D6154A533}"/>
              </a:ext>
            </a:extLst>
          </p:cNvPr>
          <p:cNvSpPr/>
          <p:nvPr/>
        </p:nvSpPr>
        <p:spPr>
          <a:xfrm>
            <a:off x="11480649" y="6136201"/>
            <a:ext cx="207818" cy="2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metin, küçük resim içeren bir resim&#10;&#10;Açıklama otomatik olarak oluşturuldu">
            <a:extLst>
              <a:ext uri="{FF2B5EF4-FFF2-40B4-BE49-F238E27FC236}">
                <a16:creationId xmlns:a16="http://schemas.microsoft.com/office/drawing/2014/main" id="{2CF73269-B0BC-562F-3AC2-12C8FF7338A7}"/>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934547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E77C5C-7B78-D500-A8F9-97F08E5F9A55}"/>
              </a:ext>
            </a:extLst>
          </p:cNvPr>
          <p:cNvSpPr>
            <a:spLocks noGrp="1"/>
          </p:cNvSpPr>
          <p:nvPr>
            <p:ph type="title"/>
          </p:nvPr>
        </p:nvSpPr>
        <p:spPr/>
        <p:txBody>
          <a:bodyPr/>
          <a:lstStyle/>
          <a:p>
            <a:r>
              <a:rPr lang="tr-TR" dirty="0">
                <a:cs typeface="Calibri Light"/>
              </a:rPr>
              <a:t>NICHE Değer Önerisi</a:t>
            </a:r>
            <a:endParaRPr lang="tr-TR" dirty="0"/>
          </a:p>
        </p:txBody>
      </p:sp>
      <p:sp>
        <p:nvSpPr>
          <p:cNvPr id="3" name="İçerik Yer Tutucusu 2">
            <a:extLst>
              <a:ext uri="{FF2B5EF4-FFF2-40B4-BE49-F238E27FC236}">
                <a16:creationId xmlns:a16="http://schemas.microsoft.com/office/drawing/2014/main" id="{2FC75B6B-0DA0-94D8-B295-35ADB0E0D935}"/>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tr-TR" dirty="0">
                <a:cs typeface="Calibri"/>
              </a:rPr>
              <a:t>Özellikle Y ve Z jenerasyonunun yoğun ilgi duyduğu içerik üretici ürünlerinin bir çoğunun ulaşımı ve dağıtımı bu içerik üreticilerinin bir nevi küçük çaplı işletmeler olmasından dolayı büyük markalara oranla zorludur ve daha problemlidir. Bir çok ürünün uluslararası dağıtımı yapılamamaktadır ve olası müşterilerin kaybı yaşanmaktadır. Burada çok büyük bir potansiyel vardır ve bu potansiyel karşılanamadığı için kayıp olmaktadır. NICHE bu kısımda bu ürünleri bir çatı altında toplayarak bu sorun için bir köprü olur ve hem içerik üreticilerine gerek seri üretim yoluyla gerek dağıtım yoluyla daha fazla kar yapma imkanı sunar hem de ürünlere ulaşmak isteyen müşterilere istediği ürünü rahatça bulabileceği ve pratik alışveriş yapabileceği bir platform sunar. Ayrıca, NICHE piyasaya yeni giren bir marka olacağından dolayı çeşitli alanlarda istihdam sağlayacaktır.</a:t>
            </a:r>
          </a:p>
        </p:txBody>
      </p:sp>
      <p:pic>
        <p:nvPicPr>
          <p:cNvPr id="6" name="Resim 5" descr="metin, küçük resim içeren bir resim&#10;&#10;Açıklama otomatik olarak oluşturuldu">
            <a:extLst>
              <a:ext uri="{FF2B5EF4-FFF2-40B4-BE49-F238E27FC236}">
                <a16:creationId xmlns:a16="http://schemas.microsoft.com/office/drawing/2014/main" id="{B048870D-2574-4267-87CF-361E7BE689A8}"/>
              </a:ext>
            </a:extLst>
          </p:cNvPr>
          <p:cNvPicPr>
            <a:picLocks noChangeAspect="1"/>
          </p:cNvPicPr>
          <p:nvPr/>
        </p:nvPicPr>
        <p:blipFill>
          <a:blip r:embed="rId2"/>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635821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3CA7D2-0595-8A7B-80F7-07960CDD3948}"/>
              </a:ext>
            </a:extLst>
          </p:cNvPr>
          <p:cNvSpPr>
            <a:spLocks noGrp="1"/>
          </p:cNvSpPr>
          <p:nvPr>
            <p:ph type="title"/>
          </p:nvPr>
        </p:nvSpPr>
        <p:spPr/>
        <p:txBody>
          <a:bodyPr/>
          <a:lstStyle/>
          <a:p>
            <a:pPr algn="ctr"/>
            <a:r>
              <a:rPr lang="tr-TR" dirty="0">
                <a:cs typeface="Calibri Light"/>
              </a:rPr>
              <a:t>Teşekkürler</a:t>
            </a:r>
            <a:endParaRPr lang="tr-TR" dirty="0"/>
          </a:p>
        </p:txBody>
      </p:sp>
      <p:sp>
        <p:nvSpPr>
          <p:cNvPr id="3" name="İçerik Yer Tutucusu 2">
            <a:extLst>
              <a:ext uri="{FF2B5EF4-FFF2-40B4-BE49-F238E27FC236}">
                <a16:creationId xmlns:a16="http://schemas.microsoft.com/office/drawing/2014/main" id="{872490E8-9D63-9D2D-B105-930D0D678A40}"/>
              </a:ext>
            </a:extLst>
          </p:cNvPr>
          <p:cNvSpPr>
            <a:spLocks noGrp="1"/>
          </p:cNvSpPr>
          <p:nvPr>
            <p:ph idx="1"/>
          </p:nvPr>
        </p:nvSpPr>
        <p:spPr>
          <a:xfrm>
            <a:off x="838200" y="3515880"/>
            <a:ext cx="10515600" cy="4351338"/>
          </a:xfrm>
        </p:spPr>
        <p:txBody>
          <a:bodyPr vert="horz" lIns="91440" tIns="45720" rIns="91440" bIns="45720" rtlCol="0" anchor="t">
            <a:normAutofit/>
          </a:bodyPr>
          <a:lstStyle/>
          <a:p>
            <a:pPr marL="0" indent="0" algn="ctr">
              <a:buNone/>
            </a:pPr>
            <a:r>
              <a:rPr lang="tr-TR" dirty="0">
                <a:cs typeface="Calibri" panose="020F0502020204030204"/>
              </a:rPr>
              <a:t>Aldığımız eğitim boyunca bize bir çok şey katan ve yoğun emek gösteren değerli eğitmenimiz </a:t>
            </a:r>
            <a:r>
              <a:rPr lang="tr-TR" b="1" dirty="0">
                <a:cs typeface="Calibri" panose="020F0502020204030204"/>
              </a:rPr>
              <a:t>Sn. Müjgan </a:t>
            </a:r>
            <a:r>
              <a:rPr lang="tr-TR" b="1" dirty="0" err="1">
                <a:cs typeface="Calibri" panose="020F0502020204030204"/>
              </a:rPr>
              <a:t>ŞEVKETBEYOĞLU</a:t>
            </a:r>
            <a:r>
              <a:rPr lang="tr-TR" dirty="0" err="1">
                <a:cs typeface="Calibri" panose="020F0502020204030204"/>
              </a:rPr>
              <a:t>'na</a:t>
            </a:r>
            <a:r>
              <a:rPr lang="tr-TR" dirty="0">
                <a:cs typeface="Calibri" panose="020F0502020204030204"/>
              </a:rPr>
              <a:t>, eğitim esnasında katılımlarıyla içeriği zenginleştiren </a:t>
            </a:r>
            <a:r>
              <a:rPr lang="tr-TR" b="1" dirty="0">
                <a:cs typeface="Calibri" panose="020F0502020204030204"/>
              </a:rPr>
              <a:t>katılımcı arkadaşlarıma</a:t>
            </a:r>
            <a:r>
              <a:rPr lang="tr-TR" dirty="0">
                <a:cs typeface="Calibri" panose="020F0502020204030204"/>
              </a:rPr>
              <a:t>, Bize bu eğitimi veren ve bu imkanı sunan </a:t>
            </a:r>
            <a:r>
              <a:rPr lang="tr-TR" b="1" dirty="0">
                <a:cs typeface="Calibri" panose="020F0502020204030204"/>
              </a:rPr>
              <a:t>Techcareer.net</a:t>
            </a:r>
            <a:r>
              <a:rPr lang="tr-TR" dirty="0">
                <a:cs typeface="Calibri" panose="020F0502020204030204"/>
              </a:rPr>
              <a:t> ve </a:t>
            </a:r>
            <a:r>
              <a:rPr lang="tr-TR" b="1" dirty="0">
                <a:cs typeface="Calibri" panose="020F0502020204030204"/>
              </a:rPr>
              <a:t>Kariyer.net </a:t>
            </a:r>
            <a:r>
              <a:rPr lang="tr-TR" dirty="0">
                <a:cs typeface="Calibri" panose="020F0502020204030204"/>
              </a:rPr>
              <a:t>ekibine teşekkür ederim. En içten dileklerimle, yolunuzun açık olmasını dilerim.</a:t>
            </a:r>
            <a:endParaRPr lang="tr-TR" b="1" dirty="0">
              <a:cs typeface="Calibri" panose="020F0502020204030204"/>
            </a:endParaRPr>
          </a:p>
        </p:txBody>
      </p:sp>
      <p:pic>
        <p:nvPicPr>
          <p:cNvPr id="4" name="Resim 5">
            <a:extLst>
              <a:ext uri="{FF2B5EF4-FFF2-40B4-BE49-F238E27FC236}">
                <a16:creationId xmlns:a16="http://schemas.microsoft.com/office/drawing/2014/main" id="{07E8BA0E-D505-7665-D11E-FE36B410D7BB}"/>
              </a:ext>
            </a:extLst>
          </p:cNvPr>
          <p:cNvPicPr>
            <a:picLocks noChangeAspect="1"/>
          </p:cNvPicPr>
          <p:nvPr/>
        </p:nvPicPr>
        <p:blipFill>
          <a:blip r:embed="rId2"/>
          <a:stretch>
            <a:fillRect/>
          </a:stretch>
        </p:blipFill>
        <p:spPr>
          <a:xfrm>
            <a:off x="3075709" y="1625786"/>
            <a:ext cx="6068290" cy="1431264"/>
          </a:xfrm>
          <a:prstGeom prst="rect">
            <a:avLst/>
          </a:prstGeom>
        </p:spPr>
      </p:pic>
    </p:spTree>
    <p:extLst>
      <p:ext uri="{BB962C8B-B14F-4D97-AF65-F5344CB8AC3E}">
        <p14:creationId xmlns:p14="http://schemas.microsoft.com/office/powerpoint/2010/main" val="369376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4C3DA2-AB75-30AA-0A3D-8C677033121D}"/>
              </a:ext>
            </a:extLst>
          </p:cNvPr>
          <p:cNvSpPr>
            <a:spLocks noGrp="1"/>
          </p:cNvSpPr>
          <p:nvPr>
            <p:ph type="title"/>
          </p:nvPr>
        </p:nvSpPr>
        <p:spPr/>
        <p:txBody>
          <a:bodyPr/>
          <a:lstStyle/>
          <a:p>
            <a:r>
              <a:rPr lang="tr-TR" dirty="0">
                <a:cs typeface="Calibri Light"/>
              </a:rPr>
              <a:t>NICHE Değer Önerisi</a:t>
            </a:r>
            <a:endParaRPr lang="tr-TR" dirty="0"/>
          </a:p>
        </p:txBody>
      </p:sp>
      <p:sp>
        <p:nvSpPr>
          <p:cNvPr id="3" name="İçerik Yer Tutucusu 2">
            <a:extLst>
              <a:ext uri="{FF2B5EF4-FFF2-40B4-BE49-F238E27FC236}">
                <a16:creationId xmlns:a16="http://schemas.microsoft.com/office/drawing/2014/main" id="{636854E1-AB51-1116-5430-B75021FA366B}"/>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tr-TR" dirty="0">
                <a:cs typeface="Calibri"/>
              </a:rPr>
              <a:t>İçerik üreticilerinin piyasaya sundukları ürünlerin güncel piyasadaki ürünlerden farkı ise bir çoğunun özelleştirilmiş ürünler olmalarıdır. İçerik üreticilerinin ürünleri çoğunlukla internet üzerinde güncel trendleri veya belli bir zaman aralığında trend olmuş olayları temsil etmektedir. Piyasadaki güncel online giyim satış siteleri, markaların belirlediği ürün portföyünü sunabilirken, NICHE trend olan veya olmuş ürünleri piyasaya sunacaktır. Dolayısıyla, internet ile iç içe geçmiş bir toplum için sürekli trend ürün alışverişi yapabilmek ve tekdüze ürün modellerinden ziyade özelleştirilmiş ürünlerin alışverişini yapabilmek çok daha çekici olacaktır. Müşteriler ürün çokluğu, </a:t>
            </a:r>
            <a:r>
              <a:rPr lang="tr-TR" dirty="0" err="1">
                <a:cs typeface="Calibri"/>
              </a:rPr>
              <a:t>seçenekliliği</a:t>
            </a:r>
            <a:r>
              <a:rPr lang="tr-TR" dirty="0">
                <a:cs typeface="Calibri"/>
              </a:rPr>
              <a:t> ve özelliği fırsatlarından faydalanabilecektir. Piyasada da özelleştirilmiş ürün satışının düzenli hale gelmesi piyasadaki kaliteyi ve rekabeti artacaktır. Dolayısıyla, ürün piyasasına pozitif bir etki sağlayacaktır.</a:t>
            </a:r>
            <a:endParaRPr lang="tr-TR" dirty="0"/>
          </a:p>
        </p:txBody>
      </p:sp>
      <p:pic>
        <p:nvPicPr>
          <p:cNvPr id="6" name="Resim 5" descr="metin, küçük resim içeren bir resim&#10;&#10;Açıklama otomatik olarak oluşturuldu">
            <a:extLst>
              <a:ext uri="{FF2B5EF4-FFF2-40B4-BE49-F238E27FC236}">
                <a16:creationId xmlns:a16="http://schemas.microsoft.com/office/drawing/2014/main" id="{3505DD08-9E98-8071-C24F-D2B91FBDBE7C}"/>
              </a:ext>
            </a:extLst>
          </p:cNvPr>
          <p:cNvPicPr>
            <a:picLocks noChangeAspect="1"/>
          </p:cNvPicPr>
          <p:nvPr/>
        </p:nvPicPr>
        <p:blipFill>
          <a:blip r:embed="rId2"/>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3102044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0AF88C-61D9-A78D-4D9A-F65139DFF5D9}"/>
              </a:ext>
            </a:extLst>
          </p:cNvPr>
          <p:cNvSpPr>
            <a:spLocks noGrp="1"/>
          </p:cNvSpPr>
          <p:nvPr>
            <p:ph type="title"/>
          </p:nvPr>
        </p:nvSpPr>
        <p:spPr/>
        <p:txBody>
          <a:bodyPr/>
          <a:lstStyle/>
          <a:p>
            <a:r>
              <a:rPr lang="tr-TR" dirty="0">
                <a:cs typeface="Calibri Light"/>
              </a:rPr>
              <a:t>NICHE Değer Önerisi</a:t>
            </a:r>
            <a:endParaRPr lang="tr-TR" dirty="0"/>
          </a:p>
        </p:txBody>
      </p:sp>
      <p:sp>
        <p:nvSpPr>
          <p:cNvPr id="3" name="İçerik Yer Tutucusu 2">
            <a:extLst>
              <a:ext uri="{FF2B5EF4-FFF2-40B4-BE49-F238E27FC236}">
                <a16:creationId xmlns:a16="http://schemas.microsoft.com/office/drawing/2014/main" id="{5E9B7F78-3E18-A30C-8339-3CEF16FA8D1C}"/>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tr-TR" dirty="0">
                <a:cs typeface="Calibri"/>
              </a:rPr>
              <a:t>Özetle NICHE;</a:t>
            </a:r>
            <a:endParaRPr lang="tr-TR"/>
          </a:p>
          <a:p>
            <a:r>
              <a:rPr lang="tr-TR" dirty="0">
                <a:cs typeface="Calibri"/>
              </a:rPr>
              <a:t>İçerik üreticilerinin ürünlerini daha ulaşılabilir hale getirmeyi,</a:t>
            </a:r>
          </a:p>
          <a:p>
            <a:r>
              <a:rPr lang="tr-TR" dirty="0">
                <a:cs typeface="Calibri"/>
              </a:rPr>
              <a:t>Potansiyel müşterilerin ürünlere daha rahat ulaşmasını sağlamayı,</a:t>
            </a:r>
          </a:p>
          <a:p>
            <a:r>
              <a:rPr lang="tr-TR" dirty="0">
                <a:cs typeface="Calibri"/>
              </a:rPr>
              <a:t>İçerik üreticilerine ek gelir ya da duruma göre ana gelir sağlayacak bir platform oluşturmayı,</a:t>
            </a:r>
          </a:p>
          <a:p>
            <a:r>
              <a:rPr lang="tr-TR" dirty="0">
                <a:cs typeface="Calibri"/>
              </a:rPr>
              <a:t>Yeni girişim olduğu için başarılı olması halinde piyasaya yüksek istihdam sağlamayı,</a:t>
            </a:r>
          </a:p>
          <a:p>
            <a:r>
              <a:rPr lang="tr-TR" dirty="0">
                <a:cs typeface="Calibri"/>
              </a:rPr>
              <a:t>Müşterilere seçeneği bol, ürün skalası açısından zengin bir platform sunmayı,</a:t>
            </a:r>
          </a:p>
          <a:p>
            <a:r>
              <a:rPr lang="tr-TR" dirty="0">
                <a:cs typeface="Calibri"/>
              </a:rPr>
              <a:t>Başarılı olması halinde ürünlerin bulunduğu piyasadaki kaliteyi ve rekabeti artırmayı hedeflemektedir.</a:t>
            </a:r>
          </a:p>
          <a:p>
            <a:endParaRPr lang="tr-TR" dirty="0">
              <a:cs typeface="Calibri"/>
            </a:endParaRPr>
          </a:p>
          <a:p>
            <a:endParaRPr lang="tr-TR" dirty="0">
              <a:cs typeface="Calibri"/>
            </a:endParaRPr>
          </a:p>
          <a:p>
            <a:endParaRPr lang="tr-TR" dirty="0">
              <a:cs typeface="Calibri"/>
            </a:endParaRPr>
          </a:p>
          <a:p>
            <a:endParaRPr lang="tr-TR" dirty="0">
              <a:cs typeface="Calibri"/>
            </a:endParaRPr>
          </a:p>
          <a:p>
            <a:endParaRPr lang="tr-TR" dirty="0">
              <a:cs typeface="Calibri"/>
            </a:endParaRPr>
          </a:p>
        </p:txBody>
      </p:sp>
      <p:pic>
        <p:nvPicPr>
          <p:cNvPr id="6" name="Resim 5" descr="metin, küçük resim içeren bir resim&#10;&#10;Açıklama otomatik olarak oluşturuldu">
            <a:extLst>
              <a:ext uri="{FF2B5EF4-FFF2-40B4-BE49-F238E27FC236}">
                <a16:creationId xmlns:a16="http://schemas.microsoft.com/office/drawing/2014/main" id="{3952C374-D4AE-3644-2856-5E5D314A0B71}"/>
              </a:ext>
            </a:extLst>
          </p:cNvPr>
          <p:cNvPicPr>
            <a:picLocks noChangeAspect="1"/>
          </p:cNvPicPr>
          <p:nvPr/>
        </p:nvPicPr>
        <p:blipFill>
          <a:blip r:embed="rId2"/>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90662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F99758-D184-A337-6180-EBFE5F72A4E0}"/>
              </a:ext>
            </a:extLst>
          </p:cNvPr>
          <p:cNvSpPr>
            <a:spLocks noGrp="1"/>
          </p:cNvSpPr>
          <p:nvPr>
            <p:ph type="title"/>
          </p:nvPr>
        </p:nvSpPr>
        <p:spPr/>
        <p:txBody>
          <a:bodyPr/>
          <a:lstStyle/>
          <a:p>
            <a:r>
              <a:rPr lang="tr-TR" dirty="0">
                <a:cs typeface="Calibri Light"/>
              </a:rPr>
              <a:t>NICHE Değer Önerisi / Resimli Örnekler</a:t>
            </a:r>
            <a:endParaRPr lang="tr-TR" dirty="0"/>
          </a:p>
        </p:txBody>
      </p:sp>
      <p:pic>
        <p:nvPicPr>
          <p:cNvPr id="4" name="Resim 4" descr="metin, kıyafet içeren bir resim&#10;&#10;Açıklama otomatik olarak oluşturuldu">
            <a:extLst>
              <a:ext uri="{FF2B5EF4-FFF2-40B4-BE49-F238E27FC236}">
                <a16:creationId xmlns:a16="http://schemas.microsoft.com/office/drawing/2014/main" id="{4C6110B9-E8AD-36F2-B26D-281BE6041CD4}"/>
              </a:ext>
            </a:extLst>
          </p:cNvPr>
          <p:cNvPicPr>
            <a:picLocks noGrp="1" noChangeAspect="1"/>
          </p:cNvPicPr>
          <p:nvPr>
            <p:ph idx="1"/>
          </p:nvPr>
        </p:nvPicPr>
        <p:blipFill>
          <a:blip r:embed="rId2"/>
          <a:stretch>
            <a:fillRect/>
          </a:stretch>
        </p:blipFill>
        <p:spPr>
          <a:xfrm>
            <a:off x="1454573" y="1960819"/>
            <a:ext cx="9282854" cy="4351338"/>
          </a:xfrm>
        </p:spPr>
      </p:pic>
      <p:pic>
        <p:nvPicPr>
          <p:cNvPr id="5" name="Resim 4" descr="metin, küçük resim içeren bir resim&#10;&#10;Açıklama otomatik olarak oluşturuldu">
            <a:extLst>
              <a:ext uri="{FF2B5EF4-FFF2-40B4-BE49-F238E27FC236}">
                <a16:creationId xmlns:a16="http://schemas.microsoft.com/office/drawing/2014/main" id="{B42267CD-6FBC-F240-B695-B63ABA2A3BC4}"/>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2905503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1EC674-D935-7FFC-23F8-EC1A09321B96}"/>
              </a:ext>
            </a:extLst>
          </p:cNvPr>
          <p:cNvSpPr>
            <a:spLocks noGrp="1"/>
          </p:cNvSpPr>
          <p:nvPr>
            <p:ph type="title"/>
          </p:nvPr>
        </p:nvSpPr>
        <p:spPr/>
        <p:txBody>
          <a:bodyPr/>
          <a:lstStyle/>
          <a:p>
            <a:r>
              <a:rPr lang="tr-TR" dirty="0">
                <a:ea typeface="+mj-lt"/>
                <a:cs typeface="+mj-lt"/>
              </a:rPr>
              <a:t>NICHE Değer Önerisi / Resimli Örnekler</a:t>
            </a:r>
          </a:p>
        </p:txBody>
      </p:sp>
      <p:pic>
        <p:nvPicPr>
          <p:cNvPr id="4" name="Resim 4" descr="metin içeren bir resim&#10;&#10;Açıklama otomatik olarak oluşturuldu">
            <a:extLst>
              <a:ext uri="{FF2B5EF4-FFF2-40B4-BE49-F238E27FC236}">
                <a16:creationId xmlns:a16="http://schemas.microsoft.com/office/drawing/2014/main" id="{1F0A6C95-6F1D-0923-BBDA-9B9FB31E02AF}"/>
              </a:ext>
            </a:extLst>
          </p:cNvPr>
          <p:cNvPicPr>
            <a:picLocks noGrp="1" noChangeAspect="1"/>
          </p:cNvPicPr>
          <p:nvPr>
            <p:ph idx="1"/>
          </p:nvPr>
        </p:nvPicPr>
        <p:blipFill>
          <a:blip r:embed="rId2"/>
          <a:stretch>
            <a:fillRect/>
          </a:stretch>
        </p:blipFill>
        <p:spPr>
          <a:xfrm>
            <a:off x="1101638" y="1825625"/>
            <a:ext cx="9988724" cy="4351338"/>
          </a:xfrm>
        </p:spPr>
      </p:pic>
      <p:pic>
        <p:nvPicPr>
          <p:cNvPr id="5" name="Resim 4" descr="metin, küçük resim içeren bir resim&#10;&#10;Açıklama otomatik olarak oluşturuldu">
            <a:extLst>
              <a:ext uri="{FF2B5EF4-FFF2-40B4-BE49-F238E27FC236}">
                <a16:creationId xmlns:a16="http://schemas.microsoft.com/office/drawing/2014/main" id="{2684C3E7-E497-25B0-8F12-F6F56AB26260}"/>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3081942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F6196B-B3BE-20EF-E3C4-3F81530D1510}"/>
              </a:ext>
            </a:extLst>
          </p:cNvPr>
          <p:cNvSpPr>
            <a:spLocks noGrp="1"/>
          </p:cNvSpPr>
          <p:nvPr>
            <p:ph type="title"/>
          </p:nvPr>
        </p:nvSpPr>
        <p:spPr/>
        <p:txBody>
          <a:bodyPr/>
          <a:lstStyle/>
          <a:p>
            <a:r>
              <a:rPr lang="tr-TR" dirty="0">
                <a:cs typeface="Calibri Light"/>
              </a:rPr>
              <a:t>NICHE Değer Önerisi / Resimli Örnekler</a:t>
            </a:r>
            <a:endParaRPr lang="tr-TR" dirty="0"/>
          </a:p>
        </p:txBody>
      </p:sp>
      <p:pic>
        <p:nvPicPr>
          <p:cNvPr id="4" name="Resim 4">
            <a:extLst>
              <a:ext uri="{FF2B5EF4-FFF2-40B4-BE49-F238E27FC236}">
                <a16:creationId xmlns:a16="http://schemas.microsoft.com/office/drawing/2014/main" id="{9A08400D-49B7-1600-B7E8-41A9814DBC22}"/>
              </a:ext>
            </a:extLst>
          </p:cNvPr>
          <p:cNvPicPr>
            <a:picLocks noGrp="1" noChangeAspect="1"/>
          </p:cNvPicPr>
          <p:nvPr>
            <p:ph idx="1"/>
          </p:nvPr>
        </p:nvPicPr>
        <p:blipFill>
          <a:blip r:embed="rId2"/>
          <a:stretch>
            <a:fillRect/>
          </a:stretch>
        </p:blipFill>
        <p:spPr>
          <a:xfrm>
            <a:off x="1440675" y="1550806"/>
            <a:ext cx="9298158" cy="4751075"/>
          </a:xfrm>
        </p:spPr>
      </p:pic>
      <p:pic>
        <p:nvPicPr>
          <p:cNvPr id="5" name="Resim 4" descr="metin, küçük resim içeren bir resim&#10;&#10;Açıklama otomatik olarak oluşturuldu">
            <a:extLst>
              <a:ext uri="{FF2B5EF4-FFF2-40B4-BE49-F238E27FC236}">
                <a16:creationId xmlns:a16="http://schemas.microsoft.com/office/drawing/2014/main" id="{A46393C8-12BF-742D-99F5-93A2DF5DC436}"/>
              </a:ext>
            </a:extLst>
          </p:cNvPr>
          <p:cNvPicPr>
            <a:picLocks noChangeAspect="1"/>
          </p:cNvPicPr>
          <p:nvPr/>
        </p:nvPicPr>
        <p:blipFill>
          <a:blip r:embed="rId3"/>
          <a:stretch>
            <a:fillRect/>
          </a:stretch>
        </p:blipFill>
        <p:spPr>
          <a:xfrm>
            <a:off x="10385759" y="172762"/>
            <a:ext cx="1643921" cy="382106"/>
          </a:xfrm>
          <a:prstGeom prst="rect">
            <a:avLst/>
          </a:prstGeom>
        </p:spPr>
      </p:pic>
    </p:spTree>
    <p:extLst>
      <p:ext uri="{BB962C8B-B14F-4D97-AF65-F5344CB8AC3E}">
        <p14:creationId xmlns:p14="http://schemas.microsoft.com/office/powerpoint/2010/main" val="4219257382"/>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Geniş ekran</PresentationFormat>
  <Paragraphs>0</Paragraphs>
  <Slides>40</Slides>
  <Notes>0</Notes>
  <HiddenSlides>0</HiddenSlides>
  <MMClips>0</MMClips>
  <ScaleCrop>false</ScaleCrop>
  <HeadingPairs>
    <vt:vector size="4" baseType="variant">
      <vt:variant>
        <vt:lpstr>Tema</vt:lpstr>
      </vt:variant>
      <vt:variant>
        <vt:i4>1</vt:i4>
      </vt:variant>
      <vt:variant>
        <vt:lpstr>Slayt Başlıkları</vt:lpstr>
      </vt:variant>
      <vt:variant>
        <vt:i4>40</vt:i4>
      </vt:variant>
    </vt:vector>
  </HeadingPairs>
  <TitlesOfParts>
    <vt:vector size="41" baseType="lpstr">
      <vt:lpstr>Ofis Teması</vt:lpstr>
      <vt:lpstr>PowerPoint Sunusu</vt:lpstr>
      <vt:lpstr>NICHE nedir?</vt:lpstr>
      <vt:lpstr>NICHE Değer Önerisi</vt:lpstr>
      <vt:lpstr>NICHE Değer Önerisi</vt:lpstr>
      <vt:lpstr>NICHE Değer Önerisi</vt:lpstr>
      <vt:lpstr>NICHE Değer Önerisi</vt:lpstr>
      <vt:lpstr>NICHE Değer Önerisi / Resimli Örnekler</vt:lpstr>
      <vt:lpstr>NICHE Değer Önerisi / Resimli Örnekler</vt:lpstr>
      <vt:lpstr>NICHE Değer Önerisi / Resimli Örnekler</vt:lpstr>
      <vt:lpstr>NICHE Logo ve Tipoloji</vt:lpstr>
      <vt:lpstr>Tekeri yeniden icat etmeye gerek yok!</vt:lpstr>
      <vt:lpstr>Uygulama UI/UX Hedefleri</vt:lpstr>
      <vt:lpstr>Uygulama UI/UX Hedefleri</vt:lpstr>
      <vt:lpstr>Rakip Analizi / Piyasaya Markayı Konumlandırma</vt:lpstr>
      <vt:lpstr>Ürün Yaşam Eğrisi</vt:lpstr>
      <vt:lpstr>Ürün Yaşam Eğrisi (Ürün Lansman Süreci)</vt:lpstr>
      <vt:lpstr>Ürün Yaşam Eğrisi (Ürün Lansman Süreci)</vt:lpstr>
      <vt:lpstr>Ürün Yaşam Eğrisi (Giriş ve Büyüme)</vt:lpstr>
      <vt:lpstr>Ürün Yaşam Eğrisi (Giriş ve Büyüme) - 1. Aşama</vt:lpstr>
      <vt:lpstr>Ürün Yaşam Eğrisi (Giriş ve Büyüme)  - 2. Aşama</vt:lpstr>
      <vt:lpstr>Ürün Yaşam Eğrisi (Giriş ve Büyüme) - 3. Aşama</vt:lpstr>
      <vt:lpstr>Ürün Yaşam Eğrisi (Giriş ve Büyüme) - 3. Aşama</vt:lpstr>
      <vt:lpstr>Ürün Yaşam Eğrisi (Giriş ve Büyüme) - 3. Aşama</vt:lpstr>
      <vt:lpstr>Ürün Yaşam Eğrisi (Giriş ve Büyüme) - 3. Aşama</vt:lpstr>
      <vt:lpstr>Ürün Yaşam Eğrisi (Giriş ve Büyüme) - 3. Aşama</vt:lpstr>
      <vt:lpstr>Ürün Yaşam Eğrisi (Giriş ve Büyüme) - 3. Aşama</vt:lpstr>
      <vt:lpstr>Ürün Yaşam Eğrisi (Olgunluk Evresi)</vt:lpstr>
      <vt:lpstr>Ürün Yaşam Eğrisi (Olgunluk Evresi) - 1. Aşama</vt:lpstr>
      <vt:lpstr>Ürün Yaşam Eğrisi (Olgunluk Evresi) - 2. Aşama</vt:lpstr>
      <vt:lpstr>Ürün Yaşam Eğrisi (Olgunluk Evresi) - 3. Aşama</vt:lpstr>
      <vt:lpstr>Ürün Yaşam Eğrisi (Olgunluk Evresi) - 3. Aşama</vt:lpstr>
      <vt:lpstr>Ürün Yaşam Eğrisi (Olgunluk Evresi) - 3. Aşama</vt:lpstr>
      <vt:lpstr>Ürün Yaşam Eğrisi (Olgunluk Evresi) - 3. Aşama</vt:lpstr>
      <vt:lpstr>Ürün Yaşam Eğrisi (Olgunluk Evresi) - 3. Aşama</vt:lpstr>
      <vt:lpstr>Ürün Yaşam Eğrisi (Olgunluk Evresi) - 4. Aşama</vt:lpstr>
      <vt:lpstr>Ürün Yaşam Eğrisi (Gerileme Evresi)</vt:lpstr>
      <vt:lpstr>Ürün Yaşam Eğrisi (Gerileme Evresi) - 1. Aşama</vt:lpstr>
      <vt:lpstr>Ürün Yaşam Eğrisi (Gerileme Evresi) - 2. Aşama</vt:lpstr>
      <vt:lpstr>Ürün Yaşam Eğrisi (Gerileme Evresi) - 3. Aşama</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
  <cp:revision>2464</cp:revision>
  <dcterms:created xsi:type="dcterms:W3CDTF">2022-11-06T12:59:00Z</dcterms:created>
  <dcterms:modified xsi:type="dcterms:W3CDTF">2022-11-16T15:32:46Z</dcterms:modified>
</cp:coreProperties>
</file>